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2.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charts/chart1.xml" ContentType="application/vnd.openxmlformats-officedocument.drawingml.char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19"/>
  </p:notesMasterIdLst>
  <p:sldIdLst>
    <p:sldId id="256" r:id="rId2"/>
    <p:sldId id="285" r:id="rId3"/>
    <p:sldId id="286" r:id="rId4"/>
    <p:sldId id="319" r:id="rId5"/>
    <p:sldId id="287" r:id="rId6"/>
    <p:sldId id="288" r:id="rId7"/>
    <p:sldId id="299" r:id="rId8"/>
    <p:sldId id="300" r:id="rId9"/>
    <p:sldId id="301" r:id="rId10"/>
    <p:sldId id="302" r:id="rId11"/>
    <p:sldId id="304" r:id="rId12"/>
    <p:sldId id="305" r:id="rId13"/>
    <p:sldId id="303" r:id="rId14"/>
    <p:sldId id="307" r:id="rId15"/>
    <p:sldId id="310" r:id="rId16"/>
    <p:sldId id="308" r:id="rId17"/>
    <p:sldId id="309" r:id="rId18"/>
    <p:sldId id="311" r:id="rId19"/>
    <p:sldId id="306" r:id="rId20"/>
    <p:sldId id="314" r:id="rId21"/>
    <p:sldId id="315" r:id="rId22"/>
    <p:sldId id="316" r:id="rId23"/>
    <p:sldId id="317" r:id="rId24"/>
    <p:sldId id="312" r:id="rId25"/>
    <p:sldId id="318" r:id="rId26"/>
    <p:sldId id="320" r:id="rId27"/>
    <p:sldId id="321" r:id="rId28"/>
    <p:sldId id="322" r:id="rId29"/>
    <p:sldId id="326" r:id="rId30"/>
    <p:sldId id="327" r:id="rId31"/>
    <p:sldId id="325" r:id="rId32"/>
    <p:sldId id="328" r:id="rId33"/>
    <p:sldId id="329" r:id="rId34"/>
    <p:sldId id="323" r:id="rId35"/>
    <p:sldId id="332" r:id="rId36"/>
    <p:sldId id="333" r:id="rId37"/>
    <p:sldId id="334" r:id="rId38"/>
    <p:sldId id="335" r:id="rId39"/>
    <p:sldId id="331" r:id="rId40"/>
    <p:sldId id="337" r:id="rId41"/>
    <p:sldId id="338" r:id="rId42"/>
    <p:sldId id="339" r:id="rId43"/>
    <p:sldId id="340" r:id="rId44"/>
    <p:sldId id="341" r:id="rId45"/>
    <p:sldId id="342" r:id="rId46"/>
    <p:sldId id="343" r:id="rId47"/>
    <p:sldId id="330" r:id="rId48"/>
    <p:sldId id="336" r:id="rId49"/>
    <p:sldId id="344" r:id="rId50"/>
    <p:sldId id="345" r:id="rId51"/>
    <p:sldId id="346" r:id="rId52"/>
    <p:sldId id="347" r:id="rId53"/>
    <p:sldId id="360" r:id="rId54"/>
    <p:sldId id="348" r:id="rId55"/>
    <p:sldId id="349" r:id="rId56"/>
    <p:sldId id="350" r:id="rId57"/>
    <p:sldId id="357" r:id="rId58"/>
    <p:sldId id="358" r:id="rId59"/>
    <p:sldId id="359" r:id="rId60"/>
    <p:sldId id="352" r:id="rId61"/>
    <p:sldId id="361" r:id="rId62"/>
    <p:sldId id="353" r:id="rId63"/>
    <p:sldId id="354" r:id="rId64"/>
    <p:sldId id="362" r:id="rId65"/>
    <p:sldId id="363" r:id="rId66"/>
    <p:sldId id="364" r:id="rId67"/>
    <p:sldId id="355" r:id="rId68"/>
    <p:sldId id="356" r:id="rId69"/>
    <p:sldId id="365" r:id="rId70"/>
    <p:sldId id="366" r:id="rId71"/>
    <p:sldId id="367" r:id="rId72"/>
    <p:sldId id="396" r:id="rId73"/>
    <p:sldId id="368" r:id="rId74"/>
    <p:sldId id="369" r:id="rId75"/>
    <p:sldId id="370" r:id="rId76"/>
    <p:sldId id="371" r:id="rId77"/>
    <p:sldId id="372" r:id="rId78"/>
    <p:sldId id="373" r:id="rId79"/>
    <p:sldId id="374" r:id="rId80"/>
    <p:sldId id="375" r:id="rId81"/>
    <p:sldId id="376" r:id="rId82"/>
    <p:sldId id="377" r:id="rId83"/>
    <p:sldId id="378" r:id="rId84"/>
    <p:sldId id="379" r:id="rId85"/>
    <p:sldId id="380" r:id="rId86"/>
    <p:sldId id="381" r:id="rId87"/>
    <p:sldId id="382" r:id="rId88"/>
    <p:sldId id="391" r:id="rId89"/>
    <p:sldId id="383" r:id="rId90"/>
    <p:sldId id="384" r:id="rId91"/>
    <p:sldId id="385" r:id="rId92"/>
    <p:sldId id="388" r:id="rId93"/>
    <p:sldId id="393" r:id="rId94"/>
    <p:sldId id="394" r:id="rId95"/>
    <p:sldId id="395" r:id="rId96"/>
    <p:sldId id="397" r:id="rId97"/>
    <p:sldId id="400" r:id="rId98"/>
    <p:sldId id="401" r:id="rId99"/>
    <p:sldId id="402" r:id="rId100"/>
    <p:sldId id="403" r:id="rId101"/>
    <p:sldId id="451" r:id="rId102"/>
    <p:sldId id="412" r:id="rId103"/>
    <p:sldId id="415" r:id="rId104"/>
    <p:sldId id="416" r:id="rId105"/>
    <p:sldId id="417" r:id="rId106"/>
    <p:sldId id="418" r:id="rId107"/>
    <p:sldId id="419" r:id="rId108"/>
    <p:sldId id="453" r:id="rId109"/>
    <p:sldId id="454" r:id="rId110"/>
    <p:sldId id="452" r:id="rId111"/>
    <p:sldId id="420" r:id="rId112"/>
    <p:sldId id="421" r:id="rId113"/>
    <p:sldId id="426" r:id="rId114"/>
    <p:sldId id="427" r:id="rId115"/>
    <p:sldId id="429" r:id="rId116"/>
    <p:sldId id="456" r:id="rId117"/>
    <p:sldId id="455" r:id="rId118"/>
  </p:sldIdLst>
  <p:sldSz cx="9144000" cy="6858000" type="screen4x3"/>
  <p:notesSz cx="6858000" cy="9144000"/>
  <p:defaultTextStyle>
    <a:defPPr>
      <a:defRPr lang="tr-T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39" autoAdjust="0"/>
    <p:restoredTop sz="94660"/>
  </p:normalViewPr>
  <p:slideViewPr>
    <p:cSldViewPr>
      <p:cViewPr>
        <p:scale>
          <a:sx n="50" d="100"/>
          <a:sy n="50" d="100"/>
        </p:scale>
        <p:origin x="-222" y="-43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pieChart>
        <c:varyColors val="1"/>
        <c:ser>
          <c:idx val="0"/>
          <c:order val="0"/>
          <c:explosion val="25"/>
          <c:dLbls>
            <c:showCatName val="1"/>
            <c:showPercent val="1"/>
            <c:showLeaderLines val="1"/>
          </c:dLbls>
          <c:cat>
            <c:strRef>
              <c:f>Sheet1!$B$4:$B$8</c:f>
              <c:strCache>
                <c:ptCount val="5"/>
                <c:pt idx="0">
                  <c:v>Understand and Apply</c:v>
                </c:pt>
                <c:pt idx="1">
                  <c:v>Understand and Pass</c:v>
                </c:pt>
                <c:pt idx="2">
                  <c:v>Interactive</c:v>
                </c:pt>
                <c:pt idx="3">
                  <c:v>Tutorial</c:v>
                </c:pt>
                <c:pt idx="4">
                  <c:v>Fairness</c:v>
                </c:pt>
              </c:strCache>
            </c:strRef>
          </c:cat>
          <c:val>
            <c:numRef>
              <c:f>Sheet1!$D$4:$D$8</c:f>
              <c:numCache>
                <c:formatCode>0%</c:formatCode>
                <c:ptCount val="5"/>
                <c:pt idx="0">
                  <c:v>0.49315068493150682</c:v>
                </c:pt>
                <c:pt idx="1">
                  <c:v>0.28767123287671226</c:v>
                </c:pt>
                <c:pt idx="2">
                  <c:v>0.13698630136986342</c:v>
                </c:pt>
                <c:pt idx="3">
                  <c:v>4.1095890410958902E-2</c:v>
                </c:pt>
                <c:pt idx="4">
                  <c:v>4.1095890410958902E-2</c:v>
                </c:pt>
              </c:numCache>
            </c:numRef>
          </c:val>
        </c:ser>
        <c:dLbls>
          <c:showCatName val="1"/>
          <c:showPercent val="1"/>
        </c:dLbls>
        <c:firstSliceAng val="0"/>
      </c:pieChart>
    </c:plotArea>
    <c:plotVisOnly val="1"/>
  </c:chart>
  <c:externalData r:id="rId1"/>
</c:chartSpace>
</file>

<file path=ppt/drawings/_rels/vmlDrawing1.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 Id="rId4" Type="http://schemas.openxmlformats.org/officeDocument/2006/relationships/image" Target="../media/image9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 Id="rId4" Type="http://schemas.openxmlformats.org/officeDocument/2006/relationships/image" Target="../media/image114.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image" Target="../media/image135.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6" Type="http://schemas.openxmlformats.org/officeDocument/2006/relationships/image" Target="../media/image53.wmf"/><Relationship Id="rId5" Type="http://schemas.openxmlformats.org/officeDocument/2006/relationships/image" Target="../media/image52.wmf"/><Relationship Id="rId4"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tr-TR"/>
          </a:p>
        </p:txBody>
      </p:sp>
      <p:sp>
        <p:nvSpPr>
          <p:cNvPr id="152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tr-TR"/>
          </a:p>
        </p:txBody>
      </p:sp>
      <p:sp>
        <p:nvSpPr>
          <p:cNvPr id="152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52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p>
        </p:txBody>
      </p:sp>
      <p:sp>
        <p:nvSpPr>
          <p:cNvPr id="152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tr-TR"/>
          </a:p>
        </p:txBody>
      </p:sp>
      <p:sp>
        <p:nvSpPr>
          <p:cNvPr id="152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2FDE60A-48AC-41DC-85CC-953B7B75B21D}" type="slidenum">
              <a:rPr lang="tr-TR"/>
              <a:pPr/>
              <a:t>‹#›</a:t>
            </a:fld>
            <a:endParaRPr lang="tr-TR"/>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Ask students to write down their expectation of the course (30-45 minutes)</a:t>
            </a:r>
            <a:endParaRPr lang="en-GB" dirty="0"/>
          </a:p>
        </p:txBody>
      </p:sp>
      <p:sp>
        <p:nvSpPr>
          <p:cNvPr id="4" name="Slide Number Placeholder 3"/>
          <p:cNvSpPr>
            <a:spLocks noGrp="1"/>
          </p:cNvSpPr>
          <p:nvPr>
            <p:ph type="sldNum" sz="quarter" idx="10"/>
          </p:nvPr>
        </p:nvSpPr>
        <p:spPr/>
        <p:txBody>
          <a:bodyPr/>
          <a:lstStyle/>
          <a:p>
            <a:fld id="{F2FDE60A-48AC-41DC-85CC-953B7B75B21D}" type="slidenum">
              <a:rPr lang="tr-TR" smtClean="0"/>
              <a:pPr/>
              <a:t>3</a:t>
            </a:fld>
            <a:endParaRPr lang="tr-T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BD6344B-E334-4F6F-86D4-0E5419D14004}" type="slidenum">
              <a:rPr lang="en-US" smtClean="0"/>
              <a:pPr/>
              <a:t>104</a:t>
            </a:fld>
            <a:endParaRPr lang="en-US" smtClean="0"/>
          </a:p>
        </p:txBody>
      </p:sp>
      <p:sp>
        <p:nvSpPr>
          <p:cNvPr id="74755" name="Rectangle 2"/>
          <p:cNvSpPr>
            <a:spLocks noRo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F0076401-1867-4DE8-A162-B9E573C4352E}" type="slidenum">
              <a:rPr lang="en-US" smtClean="0"/>
              <a:pPr/>
              <a:t>105</a:t>
            </a:fld>
            <a:endParaRPr lang="en-US" smtClean="0"/>
          </a:p>
        </p:txBody>
      </p:sp>
      <p:sp>
        <p:nvSpPr>
          <p:cNvPr id="75779" name="Rectangle 2"/>
          <p:cNvSpPr>
            <a:spLocks noRo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0F2BEE90-9910-452F-9811-3D2BE390005C}" type="slidenum">
              <a:rPr lang="en-US" smtClean="0"/>
              <a:pPr/>
              <a:t>106</a:t>
            </a:fld>
            <a:endParaRPr lang="en-US" smtClean="0"/>
          </a:p>
        </p:txBody>
      </p:sp>
      <p:sp>
        <p:nvSpPr>
          <p:cNvPr id="76803" name="Rectangle 2"/>
          <p:cNvSpPr>
            <a:spLocks noRo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1632C1CB-DDA2-4DF3-A1D7-2DE339DF1692}" type="slidenum">
              <a:rPr lang="en-US" smtClean="0"/>
              <a:pPr/>
              <a:t>111</a:t>
            </a:fld>
            <a:endParaRPr lang="en-US" smtClean="0"/>
          </a:p>
        </p:txBody>
      </p:sp>
      <p:sp>
        <p:nvSpPr>
          <p:cNvPr id="77827" name="Rectangle 2"/>
          <p:cNvSpPr>
            <a:spLocks noRo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02EF1F3D-3B07-41FD-8EBB-B94A59519DFC}" type="slidenum">
              <a:rPr lang="en-US" smtClean="0"/>
              <a:pPr/>
              <a:t>112</a:t>
            </a:fld>
            <a:endParaRPr lang="en-US" smtClean="0"/>
          </a:p>
        </p:txBody>
      </p:sp>
      <p:sp>
        <p:nvSpPr>
          <p:cNvPr id="78851" name="Rectangle 2"/>
          <p:cNvSpPr>
            <a:spLocks noRo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71A4D898-B858-4B55-9FB4-A1665029AF04}" type="slidenum">
              <a:rPr lang="en-US" smtClean="0"/>
              <a:pPr/>
              <a:t>113</a:t>
            </a:fld>
            <a:endParaRPr lang="en-US" smtClean="0"/>
          </a:p>
        </p:txBody>
      </p:sp>
      <p:sp>
        <p:nvSpPr>
          <p:cNvPr id="83971" name="Rectangle 2"/>
          <p:cNvSpPr>
            <a:spLocks noRo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139BDFC9-2442-4F41-B39B-885466987A3C}" type="slidenum">
              <a:rPr lang="en-US" smtClean="0"/>
              <a:pPr/>
              <a:t>114</a:t>
            </a:fld>
            <a:endParaRPr lang="en-US" smtClean="0"/>
          </a:p>
        </p:txBody>
      </p:sp>
      <p:sp>
        <p:nvSpPr>
          <p:cNvPr id="84995" name="Rectangle 2"/>
          <p:cNvSpPr>
            <a:spLocks noRo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CA7D98B0-B9D8-4467-BD4C-6601E797C6D4}" type="slidenum">
              <a:rPr lang="en-US" smtClean="0"/>
              <a:pPr/>
              <a:t>115</a:t>
            </a:fld>
            <a:endParaRPr lang="en-US" smtClean="0"/>
          </a:p>
        </p:txBody>
      </p:sp>
      <p:sp>
        <p:nvSpPr>
          <p:cNvPr id="87043" name="Rectangle 2"/>
          <p:cNvSpPr>
            <a:spLocks noRo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Ask</a:t>
            </a:r>
            <a:r>
              <a:rPr lang="en-GB" baseline="0" dirty="0" smtClean="0"/>
              <a:t> students about thermodynamics</a:t>
            </a:r>
            <a:endParaRPr lang="en-GB" dirty="0"/>
          </a:p>
        </p:txBody>
      </p:sp>
      <p:sp>
        <p:nvSpPr>
          <p:cNvPr id="4" name="Slide Number Placeholder 3"/>
          <p:cNvSpPr>
            <a:spLocks noGrp="1"/>
          </p:cNvSpPr>
          <p:nvPr>
            <p:ph type="sldNum" sz="quarter" idx="10"/>
          </p:nvPr>
        </p:nvSpPr>
        <p:spPr/>
        <p:txBody>
          <a:bodyPr/>
          <a:lstStyle/>
          <a:p>
            <a:fld id="{F2FDE60A-48AC-41DC-85CC-953B7B75B21D}" type="slidenum">
              <a:rPr lang="tr-TR" smtClean="0"/>
              <a:pPr/>
              <a:t>7</a:t>
            </a:fld>
            <a:endParaRPr lang="tr-T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8F22BF-FC31-49E0-B177-23850D7A38C2}" type="slidenum">
              <a:rPr lang="en-US"/>
              <a:pPr/>
              <a:t>20</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a:t>Discuss how K = k+/k- and how the forward and reverse rates are not necessarily the same, just that each is happening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2FDE60A-48AC-41DC-85CC-953B7B75B21D}" type="slidenum">
              <a:rPr lang="tr-TR" smtClean="0"/>
              <a:pPr/>
              <a:t>47</a:t>
            </a:fld>
            <a:endParaRPr lang="tr-T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7CD06C14-277D-4F54-B801-F872C18D4753}" type="slidenum">
              <a:rPr lang="en-US" smtClean="0"/>
              <a:pPr/>
              <a:t>98</a:t>
            </a:fld>
            <a:endParaRPr lang="en-US" smtClean="0"/>
          </a:p>
        </p:txBody>
      </p:sp>
      <p:sp>
        <p:nvSpPr>
          <p:cNvPr id="59395" name="Rectangle 2"/>
          <p:cNvSpPr>
            <a:spLocks noRo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81563C55-7198-4CEC-8D17-189673833647}" type="slidenum">
              <a:rPr lang="en-US" smtClean="0"/>
              <a:pPr/>
              <a:t>99</a:t>
            </a:fld>
            <a:endParaRPr lang="en-US" smtClean="0"/>
          </a:p>
        </p:txBody>
      </p:sp>
      <p:sp>
        <p:nvSpPr>
          <p:cNvPr id="60419" name="Rectangle 2"/>
          <p:cNvSpPr>
            <a:spLocks noRo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B62F437-128C-4478-B94B-00C078B65082}" type="slidenum">
              <a:rPr lang="en-US" smtClean="0"/>
              <a:pPr/>
              <a:t>100</a:t>
            </a:fld>
            <a:endParaRPr lang="en-US" smtClean="0"/>
          </a:p>
        </p:txBody>
      </p:sp>
      <p:sp>
        <p:nvSpPr>
          <p:cNvPr id="61443" name="Rectangle 2"/>
          <p:cNvSpPr>
            <a:spLocks noRo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64FF8069-7EAD-4340-868C-E23E3E01865E}" type="slidenum">
              <a:rPr lang="en-US" smtClean="0"/>
              <a:pPr/>
              <a:t>102</a:t>
            </a:fld>
            <a:endParaRPr lang="en-US" smtClean="0"/>
          </a:p>
        </p:txBody>
      </p:sp>
      <p:sp>
        <p:nvSpPr>
          <p:cNvPr id="70659" name="Rectangle 2"/>
          <p:cNvSpPr>
            <a:spLocks noRo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E7F496D3-42FE-496D-9D33-121810FA2638}" type="slidenum">
              <a:rPr lang="en-US" smtClean="0"/>
              <a:pPr/>
              <a:t>103</a:t>
            </a:fld>
            <a:endParaRPr lang="en-US" smtClean="0"/>
          </a:p>
        </p:txBody>
      </p:sp>
      <p:sp>
        <p:nvSpPr>
          <p:cNvPr id="73731" name="Rectangle 2"/>
          <p:cNvSpPr>
            <a:spLocks noRo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3122" name="Line 2"/>
          <p:cNvSpPr>
            <a:spLocks noChangeShapeType="1"/>
          </p:cNvSpPr>
          <p:nvPr/>
        </p:nvSpPr>
        <p:spPr bwMode="auto">
          <a:xfrm>
            <a:off x="7315200" y="1066800"/>
            <a:ext cx="0" cy="4495800"/>
          </a:xfrm>
          <a:prstGeom prst="line">
            <a:avLst/>
          </a:prstGeom>
          <a:noFill/>
          <a:ln w="9525">
            <a:solidFill>
              <a:schemeClr val="tx1"/>
            </a:solidFill>
            <a:round/>
            <a:headEnd/>
            <a:tailEnd/>
          </a:ln>
          <a:effectLst/>
        </p:spPr>
        <p:txBody>
          <a:bodyPr/>
          <a:lstStyle/>
          <a:p>
            <a:endParaRPr lang="en-US"/>
          </a:p>
        </p:txBody>
      </p:sp>
      <p:sp>
        <p:nvSpPr>
          <p:cNvPr id="133123" name="Rectangle 3"/>
          <p:cNvSpPr>
            <a:spLocks noGrp="1" noChangeArrowheads="1"/>
          </p:cNvSpPr>
          <p:nvPr>
            <p:ph type="ctrTitle"/>
          </p:nvPr>
        </p:nvSpPr>
        <p:spPr>
          <a:xfrm>
            <a:off x="315913" y="466725"/>
            <a:ext cx="6781800" cy="2133600"/>
          </a:xfrm>
        </p:spPr>
        <p:txBody>
          <a:bodyPr/>
          <a:lstStyle>
            <a:lvl1pPr algn="r">
              <a:defRPr sz="4800"/>
            </a:lvl1pPr>
          </a:lstStyle>
          <a:p>
            <a:r>
              <a:rPr lang="tr-TR" altLang="en-US"/>
              <a:t>Asıl başlık stili için tıklatın</a:t>
            </a:r>
          </a:p>
        </p:txBody>
      </p:sp>
      <p:sp>
        <p:nvSpPr>
          <p:cNvPr id="133124"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tr-TR" altLang="en-US"/>
              <a:t>Asıl alt başlık stilini düzenlemek için tıklatın</a:t>
            </a:r>
          </a:p>
        </p:txBody>
      </p:sp>
      <p:sp>
        <p:nvSpPr>
          <p:cNvPr id="133125" name="Rectangle 5"/>
          <p:cNvSpPr>
            <a:spLocks noGrp="1" noChangeArrowheads="1"/>
          </p:cNvSpPr>
          <p:nvPr>
            <p:ph type="dt" sz="half" idx="2"/>
          </p:nvPr>
        </p:nvSpPr>
        <p:spPr/>
        <p:txBody>
          <a:bodyPr/>
          <a:lstStyle>
            <a:lvl1pPr>
              <a:defRPr/>
            </a:lvl1pPr>
          </a:lstStyle>
          <a:p>
            <a:endParaRPr lang="tr-TR" altLang="en-US"/>
          </a:p>
        </p:txBody>
      </p:sp>
      <p:sp>
        <p:nvSpPr>
          <p:cNvPr id="133126" name="Rectangle 6"/>
          <p:cNvSpPr>
            <a:spLocks noGrp="1" noChangeArrowheads="1"/>
          </p:cNvSpPr>
          <p:nvPr>
            <p:ph type="ftr" sz="quarter" idx="3"/>
          </p:nvPr>
        </p:nvSpPr>
        <p:spPr/>
        <p:txBody>
          <a:bodyPr/>
          <a:lstStyle>
            <a:lvl1pPr>
              <a:defRPr/>
            </a:lvl1pPr>
          </a:lstStyle>
          <a:p>
            <a:endParaRPr lang="tr-TR" altLang="en-US"/>
          </a:p>
        </p:txBody>
      </p:sp>
      <p:sp>
        <p:nvSpPr>
          <p:cNvPr id="133127" name="Rectangle 7"/>
          <p:cNvSpPr>
            <a:spLocks noGrp="1" noChangeArrowheads="1"/>
          </p:cNvSpPr>
          <p:nvPr>
            <p:ph type="sldNum" sz="quarter" idx="4"/>
          </p:nvPr>
        </p:nvSpPr>
        <p:spPr/>
        <p:txBody>
          <a:bodyPr/>
          <a:lstStyle>
            <a:lvl1pPr>
              <a:defRPr/>
            </a:lvl1pPr>
          </a:lstStyle>
          <a:p>
            <a:fld id="{31B2C9CF-349D-455E-9E8F-1EFA6AA8A9E4}" type="slidenum">
              <a:rPr lang="tr-TR" altLang="en-US"/>
              <a:pPr/>
              <a:t>‹#›</a:t>
            </a:fld>
            <a:endParaRPr lang="tr-TR" altLang="en-US"/>
          </a:p>
        </p:txBody>
      </p:sp>
      <p:grpSp>
        <p:nvGrpSpPr>
          <p:cNvPr id="133128" name="Group 8"/>
          <p:cNvGrpSpPr>
            <a:grpSpLocks/>
          </p:cNvGrpSpPr>
          <p:nvPr/>
        </p:nvGrpSpPr>
        <p:grpSpPr bwMode="auto">
          <a:xfrm>
            <a:off x="7493000" y="2992438"/>
            <a:ext cx="1338263" cy="2189162"/>
            <a:chOff x="4704" y="1885"/>
            <a:chExt cx="843" cy="1379"/>
          </a:xfrm>
        </p:grpSpPr>
        <p:sp>
          <p:nvSpPr>
            <p:cNvPr id="133129" name="Oval 9"/>
            <p:cNvSpPr>
              <a:spLocks noChangeArrowheads="1"/>
            </p:cNvSpPr>
            <p:nvPr/>
          </p:nvSpPr>
          <p:spPr bwMode="auto">
            <a:xfrm>
              <a:off x="4704" y="1885"/>
              <a:ext cx="127" cy="127"/>
            </a:xfrm>
            <a:prstGeom prst="ellipse">
              <a:avLst/>
            </a:prstGeom>
            <a:solidFill>
              <a:schemeClr val="tx2"/>
            </a:solidFill>
            <a:ln w="9525">
              <a:noFill/>
              <a:round/>
              <a:headEnd/>
              <a:tailEnd/>
            </a:ln>
            <a:effectLst/>
          </p:spPr>
          <p:txBody>
            <a:bodyPr wrap="none" anchor="ctr"/>
            <a:lstStyle/>
            <a:p>
              <a:endParaRPr lang="en-US"/>
            </a:p>
          </p:txBody>
        </p:sp>
        <p:sp>
          <p:nvSpPr>
            <p:cNvPr id="133130" name="Oval 10"/>
            <p:cNvSpPr>
              <a:spLocks noChangeArrowheads="1"/>
            </p:cNvSpPr>
            <p:nvPr/>
          </p:nvSpPr>
          <p:spPr bwMode="auto">
            <a:xfrm>
              <a:off x="4883" y="1885"/>
              <a:ext cx="127" cy="127"/>
            </a:xfrm>
            <a:prstGeom prst="ellipse">
              <a:avLst/>
            </a:prstGeom>
            <a:solidFill>
              <a:schemeClr val="tx2"/>
            </a:solidFill>
            <a:ln w="9525">
              <a:noFill/>
              <a:round/>
              <a:headEnd/>
              <a:tailEnd/>
            </a:ln>
            <a:effectLst/>
          </p:spPr>
          <p:txBody>
            <a:bodyPr wrap="none" anchor="ctr"/>
            <a:lstStyle/>
            <a:p>
              <a:endParaRPr lang="en-US"/>
            </a:p>
          </p:txBody>
        </p:sp>
        <p:sp>
          <p:nvSpPr>
            <p:cNvPr id="133131" name="Oval 11"/>
            <p:cNvSpPr>
              <a:spLocks noChangeArrowheads="1"/>
            </p:cNvSpPr>
            <p:nvPr/>
          </p:nvSpPr>
          <p:spPr bwMode="auto">
            <a:xfrm>
              <a:off x="5062" y="1885"/>
              <a:ext cx="127" cy="127"/>
            </a:xfrm>
            <a:prstGeom prst="ellipse">
              <a:avLst/>
            </a:prstGeom>
            <a:solidFill>
              <a:schemeClr val="tx2"/>
            </a:solidFill>
            <a:ln w="9525">
              <a:noFill/>
              <a:round/>
              <a:headEnd/>
              <a:tailEnd/>
            </a:ln>
            <a:effectLst/>
          </p:spPr>
          <p:txBody>
            <a:bodyPr wrap="none" anchor="ctr"/>
            <a:lstStyle/>
            <a:p>
              <a:endParaRPr lang="en-US"/>
            </a:p>
          </p:txBody>
        </p:sp>
        <p:sp>
          <p:nvSpPr>
            <p:cNvPr id="133132" name="Oval 12"/>
            <p:cNvSpPr>
              <a:spLocks noChangeArrowheads="1"/>
            </p:cNvSpPr>
            <p:nvPr/>
          </p:nvSpPr>
          <p:spPr bwMode="auto">
            <a:xfrm>
              <a:off x="4704" y="2064"/>
              <a:ext cx="127" cy="127"/>
            </a:xfrm>
            <a:prstGeom prst="ellipse">
              <a:avLst/>
            </a:prstGeom>
            <a:solidFill>
              <a:schemeClr val="tx2"/>
            </a:solidFill>
            <a:ln w="9525">
              <a:noFill/>
              <a:round/>
              <a:headEnd/>
              <a:tailEnd/>
            </a:ln>
            <a:effectLst/>
          </p:spPr>
          <p:txBody>
            <a:bodyPr wrap="none" anchor="ctr"/>
            <a:lstStyle/>
            <a:p>
              <a:endParaRPr lang="en-US"/>
            </a:p>
          </p:txBody>
        </p:sp>
        <p:sp>
          <p:nvSpPr>
            <p:cNvPr id="133133" name="Oval 13"/>
            <p:cNvSpPr>
              <a:spLocks noChangeArrowheads="1"/>
            </p:cNvSpPr>
            <p:nvPr/>
          </p:nvSpPr>
          <p:spPr bwMode="auto">
            <a:xfrm>
              <a:off x="4883" y="2064"/>
              <a:ext cx="127" cy="127"/>
            </a:xfrm>
            <a:prstGeom prst="ellipse">
              <a:avLst/>
            </a:prstGeom>
            <a:solidFill>
              <a:schemeClr val="tx2"/>
            </a:solidFill>
            <a:ln w="9525">
              <a:noFill/>
              <a:round/>
              <a:headEnd/>
              <a:tailEnd/>
            </a:ln>
            <a:effectLst/>
          </p:spPr>
          <p:txBody>
            <a:bodyPr wrap="none" anchor="ctr"/>
            <a:lstStyle/>
            <a:p>
              <a:endParaRPr lang="en-US"/>
            </a:p>
          </p:txBody>
        </p:sp>
        <p:sp>
          <p:nvSpPr>
            <p:cNvPr id="133134" name="Oval 14"/>
            <p:cNvSpPr>
              <a:spLocks noChangeArrowheads="1"/>
            </p:cNvSpPr>
            <p:nvPr/>
          </p:nvSpPr>
          <p:spPr bwMode="auto">
            <a:xfrm>
              <a:off x="5062" y="2064"/>
              <a:ext cx="127" cy="127"/>
            </a:xfrm>
            <a:prstGeom prst="ellipse">
              <a:avLst/>
            </a:prstGeom>
            <a:solidFill>
              <a:schemeClr val="tx2"/>
            </a:solidFill>
            <a:ln w="9525">
              <a:noFill/>
              <a:round/>
              <a:headEnd/>
              <a:tailEnd/>
            </a:ln>
            <a:effectLst/>
          </p:spPr>
          <p:txBody>
            <a:bodyPr wrap="none" anchor="ctr"/>
            <a:lstStyle/>
            <a:p>
              <a:endParaRPr lang="en-US"/>
            </a:p>
          </p:txBody>
        </p:sp>
        <p:sp>
          <p:nvSpPr>
            <p:cNvPr id="133135" name="Oval 15"/>
            <p:cNvSpPr>
              <a:spLocks noChangeArrowheads="1"/>
            </p:cNvSpPr>
            <p:nvPr/>
          </p:nvSpPr>
          <p:spPr bwMode="auto">
            <a:xfrm>
              <a:off x="5241" y="2064"/>
              <a:ext cx="127" cy="127"/>
            </a:xfrm>
            <a:prstGeom prst="ellipse">
              <a:avLst/>
            </a:prstGeom>
            <a:solidFill>
              <a:schemeClr val="accent2"/>
            </a:solidFill>
            <a:ln w="9525">
              <a:noFill/>
              <a:round/>
              <a:headEnd/>
              <a:tailEnd/>
            </a:ln>
            <a:effectLst/>
          </p:spPr>
          <p:txBody>
            <a:bodyPr wrap="none" anchor="ctr"/>
            <a:lstStyle/>
            <a:p>
              <a:endParaRPr lang="en-US"/>
            </a:p>
          </p:txBody>
        </p:sp>
        <p:sp>
          <p:nvSpPr>
            <p:cNvPr id="133136" name="Oval 16"/>
            <p:cNvSpPr>
              <a:spLocks noChangeArrowheads="1"/>
            </p:cNvSpPr>
            <p:nvPr/>
          </p:nvSpPr>
          <p:spPr bwMode="auto">
            <a:xfrm>
              <a:off x="4704" y="2243"/>
              <a:ext cx="127" cy="127"/>
            </a:xfrm>
            <a:prstGeom prst="ellipse">
              <a:avLst/>
            </a:prstGeom>
            <a:solidFill>
              <a:schemeClr val="tx2"/>
            </a:solidFill>
            <a:ln w="9525">
              <a:noFill/>
              <a:round/>
              <a:headEnd/>
              <a:tailEnd/>
            </a:ln>
            <a:effectLst/>
          </p:spPr>
          <p:txBody>
            <a:bodyPr wrap="none" anchor="ctr"/>
            <a:lstStyle/>
            <a:p>
              <a:endParaRPr lang="en-US"/>
            </a:p>
          </p:txBody>
        </p:sp>
        <p:sp>
          <p:nvSpPr>
            <p:cNvPr id="133137" name="Oval 17"/>
            <p:cNvSpPr>
              <a:spLocks noChangeArrowheads="1"/>
            </p:cNvSpPr>
            <p:nvPr/>
          </p:nvSpPr>
          <p:spPr bwMode="auto">
            <a:xfrm>
              <a:off x="4883" y="2243"/>
              <a:ext cx="127" cy="127"/>
            </a:xfrm>
            <a:prstGeom prst="ellipse">
              <a:avLst/>
            </a:prstGeom>
            <a:solidFill>
              <a:schemeClr val="tx2"/>
            </a:solidFill>
            <a:ln w="9525">
              <a:noFill/>
              <a:round/>
              <a:headEnd/>
              <a:tailEnd/>
            </a:ln>
            <a:effectLst/>
          </p:spPr>
          <p:txBody>
            <a:bodyPr wrap="none" anchor="ctr"/>
            <a:lstStyle/>
            <a:p>
              <a:endParaRPr lang="en-US"/>
            </a:p>
          </p:txBody>
        </p:sp>
        <p:sp>
          <p:nvSpPr>
            <p:cNvPr id="133138" name="Oval 18"/>
            <p:cNvSpPr>
              <a:spLocks noChangeArrowheads="1"/>
            </p:cNvSpPr>
            <p:nvPr/>
          </p:nvSpPr>
          <p:spPr bwMode="auto">
            <a:xfrm>
              <a:off x="5062" y="2243"/>
              <a:ext cx="127" cy="127"/>
            </a:xfrm>
            <a:prstGeom prst="ellipse">
              <a:avLst/>
            </a:prstGeom>
            <a:solidFill>
              <a:schemeClr val="accent2"/>
            </a:solidFill>
            <a:ln w="9525">
              <a:noFill/>
              <a:round/>
              <a:headEnd/>
              <a:tailEnd/>
            </a:ln>
            <a:effectLst/>
          </p:spPr>
          <p:txBody>
            <a:bodyPr wrap="none" anchor="ctr"/>
            <a:lstStyle/>
            <a:p>
              <a:endParaRPr lang="en-US"/>
            </a:p>
          </p:txBody>
        </p:sp>
        <p:sp>
          <p:nvSpPr>
            <p:cNvPr id="133139" name="Oval 19"/>
            <p:cNvSpPr>
              <a:spLocks noChangeArrowheads="1"/>
            </p:cNvSpPr>
            <p:nvPr/>
          </p:nvSpPr>
          <p:spPr bwMode="auto">
            <a:xfrm>
              <a:off x="5241" y="2243"/>
              <a:ext cx="127" cy="127"/>
            </a:xfrm>
            <a:prstGeom prst="ellipse">
              <a:avLst/>
            </a:prstGeom>
            <a:solidFill>
              <a:schemeClr val="accent2"/>
            </a:solidFill>
            <a:ln w="9525">
              <a:noFill/>
              <a:round/>
              <a:headEnd/>
              <a:tailEnd/>
            </a:ln>
            <a:effectLst/>
          </p:spPr>
          <p:txBody>
            <a:bodyPr wrap="none" anchor="ctr"/>
            <a:lstStyle/>
            <a:p>
              <a:endParaRPr lang="en-US"/>
            </a:p>
          </p:txBody>
        </p:sp>
        <p:sp>
          <p:nvSpPr>
            <p:cNvPr id="133140" name="Oval 20"/>
            <p:cNvSpPr>
              <a:spLocks noChangeArrowheads="1"/>
            </p:cNvSpPr>
            <p:nvPr/>
          </p:nvSpPr>
          <p:spPr bwMode="auto">
            <a:xfrm>
              <a:off x="5420" y="2243"/>
              <a:ext cx="127" cy="127"/>
            </a:xfrm>
            <a:prstGeom prst="ellipse">
              <a:avLst/>
            </a:prstGeom>
            <a:solidFill>
              <a:schemeClr val="accent1"/>
            </a:solidFill>
            <a:ln w="9525">
              <a:noFill/>
              <a:round/>
              <a:headEnd/>
              <a:tailEnd/>
            </a:ln>
            <a:effectLst/>
          </p:spPr>
          <p:txBody>
            <a:bodyPr wrap="none" anchor="ctr"/>
            <a:lstStyle/>
            <a:p>
              <a:endParaRPr lang="en-US"/>
            </a:p>
          </p:txBody>
        </p:sp>
        <p:sp>
          <p:nvSpPr>
            <p:cNvPr id="133141" name="Oval 21"/>
            <p:cNvSpPr>
              <a:spLocks noChangeArrowheads="1"/>
            </p:cNvSpPr>
            <p:nvPr/>
          </p:nvSpPr>
          <p:spPr bwMode="auto">
            <a:xfrm>
              <a:off x="4704" y="2421"/>
              <a:ext cx="127" cy="128"/>
            </a:xfrm>
            <a:prstGeom prst="ellipse">
              <a:avLst/>
            </a:prstGeom>
            <a:solidFill>
              <a:schemeClr val="tx2"/>
            </a:solidFill>
            <a:ln w="9525">
              <a:noFill/>
              <a:round/>
              <a:headEnd/>
              <a:tailEnd/>
            </a:ln>
            <a:effectLst/>
          </p:spPr>
          <p:txBody>
            <a:bodyPr wrap="none" anchor="ctr"/>
            <a:lstStyle/>
            <a:p>
              <a:endParaRPr lang="en-US"/>
            </a:p>
          </p:txBody>
        </p:sp>
        <p:sp>
          <p:nvSpPr>
            <p:cNvPr id="133142" name="Oval 22"/>
            <p:cNvSpPr>
              <a:spLocks noChangeArrowheads="1"/>
            </p:cNvSpPr>
            <p:nvPr/>
          </p:nvSpPr>
          <p:spPr bwMode="auto">
            <a:xfrm>
              <a:off x="4883" y="2421"/>
              <a:ext cx="127" cy="128"/>
            </a:xfrm>
            <a:prstGeom prst="ellipse">
              <a:avLst/>
            </a:prstGeom>
            <a:solidFill>
              <a:schemeClr val="accent2"/>
            </a:solidFill>
            <a:ln w="9525">
              <a:noFill/>
              <a:round/>
              <a:headEnd/>
              <a:tailEnd/>
            </a:ln>
            <a:effectLst/>
          </p:spPr>
          <p:txBody>
            <a:bodyPr wrap="none" anchor="ctr"/>
            <a:lstStyle/>
            <a:p>
              <a:endParaRPr lang="en-US"/>
            </a:p>
          </p:txBody>
        </p:sp>
        <p:sp>
          <p:nvSpPr>
            <p:cNvPr id="133143" name="Oval 23"/>
            <p:cNvSpPr>
              <a:spLocks noChangeArrowheads="1"/>
            </p:cNvSpPr>
            <p:nvPr/>
          </p:nvSpPr>
          <p:spPr bwMode="auto">
            <a:xfrm>
              <a:off x="5062" y="2421"/>
              <a:ext cx="127" cy="128"/>
            </a:xfrm>
            <a:prstGeom prst="ellipse">
              <a:avLst/>
            </a:prstGeom>
            <a:solidFill>
              <a:schemeClr val="accent2"/>
            </a:solidFill>
            <a:ln w="9525">
              <a:noFill/>
              <a:round/>
              <a:headEnd/>
              <a:tailEnd/>
            </a:ln>
            <a:effectLst/>
          </p:spPr>
          <p:txBody>
            <a:bodyPr wrap="none" anchor="ctr"/>
            <a:lstStyle/>
            <a:p>
              <a:endParaRPr lang="en-US"/>
            </a:p>
          </p:txBody>
        </p:sp>
        <p:sp>
          <p:nvSpPr>
            <p:cNvPr id="133144" name="Oval 24"/>
            <p:cNvSpPr>
              <a:spLocks noChangeArrowheads="1"/>
            </p:cNvSpPr>
            <p:nvPr/>
          </p:nvSpPr>
          <p:spPr bwMode="auto">
            <a:xfrm>
              <a:off x="5241" y="2421"/>
              <a:ext cx="127" cy="128"/>
            </a:xfrm>
            <a:prstGeom prst="ellipse">
              <a:avLst/>
            </a:prstGeom>
            <a:solidFill>
              <a:schemeClr val="accent1"/>
            </a:solidFill>
            <a:ln w="9525">
              <a:noFill/>
              <a:round/>
              <a:headEnd/>
              <a:tailEnd/>
            </a:ln>
            <a:effectLst/>
          </p:spPr>
          <p:txBody>
            <a:bodyPr wrap="none" anchor="ctr"/>
            <a:lstStyle/>
            <a:p>
              <a:endParaRPr lang="en-US"/>
            </a:p>
          </p:txBody>
        </p:sp>
        <p:sp>
          <p:nvSpPr>
            <p:cNvPr id="133145" name="Oval 25"/>
            <p:cNvSpPr>
              <a:spLocks noChangeArrowheads="1"/>
            </p:cNvSpPr>
            <p:nvPr/>
          </p:nvSpPr>
          <p:spPr bwMode="auto">
            <a:xfrm>
              <a:off x="4704" y="2600"/>
              <a:ext cx="127" cy="128"/>
            </a:xfrm>
            <a:prstGeom prst="ellipse">
              <a:avLst/>
            </a:prstGeom>
            <a:solidFill>
              <a:schemeClr val="accent2"/>
            </a:solidFill>
            <a:ln w="9525">
              <a:noFill/>
              <a:round/>
              <a:headEnd/>
              <a:tailEnd/>
            </a:ln>
            <a:effectLst/>
          </p:spPr>
          <p:txBody>
            <a:bodyPr wrap="none" anchor="ctr"/>
            <a:lstStyle/>
            <a:p>
              <a:endParaRPr lang="en-US"/>
            </a:p>
          </p:txBody>
        </p:sp>
        <p:sp>
          <p:nvSpPr>
            <p:cNvPr id="133146" name="Oval 26"/>
            <p:cNvSpPr>
              <a:spLocks noChangeArrowheads="1"/>
            </p:cNvSpPr>
            <p:nvPr/>
          </p:nvSpPr>
          <p:spPr bwMode="auto">
            <a:xfrm>
              <a:off x="4883" y="2600"/>
              <a:ext cx="127" cy="128"/>
            </a:xfrm>
            <a:prstGeom prst="ellipse">
              <a:avLst/>
            </a:prstGeom>
            <a:solidFill>
              <a:schemeClr val="accent2"/>
            </a:solidFill>
            <a:ln w="9525">
              <a:noFill/>
              <a:round/>
              <a:headEnd/>
              <a:tailEnd/>
            </a:ln>
            <a:effectLst/>
          </p:spPr>
          <p:txBody>
            <a:bodyPr wrap="none" anchor="ctr"/>
            <a:lstStyle/>
            <a:p>
              <a:endParaRPr lang="en-US"/>
            </a:p>
          </p:txBody>
        </p:sp>
        <p:sp>
          <p:nvSpPr>
            <p:cNvPr id="133147" name="Oval 27"/>
            <p:cNvSpPr>
              <a:spLocks noChangeArrowheads="1"/>
            </p:cNvSpPr>
            <p:nvPr/>
          </p:nvSpPr>
          <p:spPr bwMode="auto">
            <a:xfrm>
              <a:off x="5062" y="2600"/>
              <a:ext cx="127" cy="128"/>
            </a:xfrm>
            <a:prstGeom prst="ellipse">
              <a:avLst/>
            </a:prstGeom>
            <a:solidFill>
              <a:schemeClr val="accent1"/>
            </a:solidFill>
            <a:ln w="9525">
              <a:noFill/>
              <a:round/>
              <a:headEnd/>
              <a:tailEnd/>
            </a:ln>
            <a:effectLst/>
          </p:spPr>
          <p:txBody>
            <a:bodyPr wrap="none" anchor="ctr"/>
            <a:lstStyle/>
            <a:p>
              <a:endParaRPr lang="en-US"/>
            </a:p>
          </p:txBody>
        </p:sp>
        <p:sp>
          <p:nvSpPr>
            <p:cNvPr id="133148" name="Oval 28"/>
            <p:cNvSpPr>
              <a:spLocks noChangeArrowheads="1"/>
            </p:cNvSpPr>
            <p:nvPr/>
          </p:nvSpPr>
          <p:spPr bwMode="auto">
            <a:xfrm>
              <a:off x="5241" y="2600"/>
              <a:ext cx="127" cy="128"/>
            </a:xfrm>
            <a:prstGeom prst="ellipse">
              <a:avLst/>
            </a:prstGeom>
            <a:solidFill>
              <a:schemeClr val="accent1"/>
            </a:solidFill>
            <a:ln w="9525">
              <a:noFill/>
              <a:round/>
              <a:headEnd/>
              <a:tailEnd/>
            </a:ln>
            <a:effectLst/>
          </p:spPr>
          <p:txBody>
            <a:bodyPr wrap="none" anchor="ctr"/>
            <a:lstStyle/>
            <a:p>
              <a:endParaRPr lang="en-US"/>
            </a:p>
          </p:txBody>
        </p:sp>
        <p:sp>
          <p:nvSpPr>
            <p:cNvPr id="133149" name="Oval 29"/>
            <p:cNvSpPr>
              <a:spLocks noChangeArrowheads="1"/>
            </p:cNvSpPr>
            <p:nvPr/>
          </p:nvSpPr>
          <p:spPr bwMode="auto">
            <a:xfrm>
              <a:off x="5420" y="2600"/>
              <a:ext cx="127" cy="128"/>
            </a:xfrm>
            <a:prstGeom prst="ellipse">
              <a:avLst/>
            </a:prstGeom>
            <a:solidFill>
              <a:schemeClr val="folHlink"/>
            </a:solidFill>
            <a:ln w="9525">
              <a:noFill/>
              <a:round/>
              <a:headEnd/>
              <a:tailEnd/>
            </a:ln>
            <a:effectLst/>
          </p:spPr>
          <p:txBody>
            <a:bodyPr wrap="none" anchor="ctr"/>
            <a:lstStyle/>
            <a:p>
              <a:endParaRPr lang="en-US"/>
            </a:p>
          </p:txBody>
        </p:sp>
        <p:sp>
          <p:nvSpPr>
            <p:cNvPr id="133150" name="Oval 30"/>
            <p:cNvSpPr>
              <a:spLocks noChangeArrowheads="1"/>
            </p:cNvSpPr>
            <p:nvPr/>
          </p:nvSpPr>
          <p:spPr bwMode="auto">
            <a:xfrm>
              <a:off x="4704" y="2779"/>
              <a:ext cx="127" cy="127"/>
            </a:xfrm>
            <a:prstGeom prst="ellipse">
              <a:avLst/>
            </a:prstGeom>
            <a:solidFill>
              <a:schemeClr val="accent2"/>
            </a:solidFill>
            <a:ln w="9525">
              <a:noFill/>
              <a:round/>
              <a:headEnd/>
              <a:tailEnd/>
            </a:ln>
            <a:effectLst/>
          </p:spPr>
          <p:txBody>
            <a:bodyPr wrap="none" anchor="ctr"/>
            <a:lstStyle/>
            <a:p>
              <a:endParaRPr lang="en-US"/>
            </a:p>
          </p:txBody>
        </p:sp>
        <p:sp>
          <p:nvSpPr>
            <p:cNvPr id="133151" name="Oval 31"/>
            <p:cNvSpPr>
              <a:spLocks noChangeArrowheads="1"/>
            </p:cNvSpPr>
            <p:nvPr/>
          </p:nvSpPr>
          <p:spPr bwMode="auto">
            <a:xfrm>
              <a:off x="4883" y="2779"/>
              <a:ext cx="127" cy="127"/>
            </a:xfrm>
            <a:prstGeom prst="ellipse">
              <a:avLst/>
            </a:prstGeom>
            <a:solidFill>
              <a:schemeClr val="accent1"/>
            </a:solidFill>
            <a:ln w="9525">
              <a:noFill/>
              <a:round/>
              <a:headEnd/>
              <a:tailEnd/>
            </a:ln>
            <a:effectLst/>
          </p:spPr>
          <p:txBody>
            <a:bodyPr wrap="none" anchor="ctr"/>
            <a:lstStyle/>
            <a:p>
              <a:endParaRPr lang="en-US"/>
            </a:p>
          </p:txBody>
        </p:sp>
        <p:sp>
          <p:nvSpPr>
            <p:cNvPr id="133152" name="Oval 32"/>
            <p:cNvSpPr>
              <a:spLocks noChangeArrowheads="1"/>
            </p:cNvSpPr>
            <p:nvPr/>
          </p:nvSpPr>
          <p:spPr bwMode="auto">
            <a:xfrm>
              <a:off x="5062" y="2779"/>
              <a:ext cx="127" cy="127"/>
            </a:xfrm>
            <a:prstGeom prst="ellipse">
              <a:avLst/>
            </a:prstGeom>
            <a:solidFill>
              <a:schemeClr val="accent1"/>
            </a:solidFill>
            <a:ln w="9525">
              <a:noFill/>
              <a:round/>
              <a:headEnd/>
              <a:tailEnd/>
            </a:ln>
            <a:effectLst/>
          </p:spPr>
          <p:txBody>
            <a:bodyPr wrap="none" anchor="ctr"/>
            <a:lstStyle/>
            <a:p>
              <a:endParaRPr lang="en-US"/>
            </a:p>
          </p:txBody>
        </p:sp>
        <p:sp>
          <p:nvSpPr>
            <p:cNvPr id="133153" name="Oval 33"/>
            <p:cNvSpPr>
              <a:spLocks noChangeArrowheads="1"/>
            </p:cNvSpPr>
            <p:nvPr/>
          </p:nvSpPr>
          <p:spPr bwMode="auto">
            <a:xfrm>
              <a:off x="5241" y="2779"/>
              <a:ext cx="127" cy="127"/>
            </a:xfrm>
            <a:prstGeom prst="ellipse">
              <a:avLst/>
            </a:prstGeom>
            <a:solidFill>
              <a:schemeClr val="folHlink"/>
            </a:solidFill>
            <a:ln w="9525">
              <a:noFill/>
              <a:round/>
              <a:headEnd/>
              <a:tailEnd/>
            </a:ln>
            <a:effectLst/>
          </p:spPr>
          <p:txBody>
            <a:bodyPr wrap="none" anchor="ctr"/>
            <a:lstStyle/>
            <a:p>
              <a:endParaRPr lang="en-US"/>
            </a:p>
          </p:txBody>
        </p:sp>
        <p:sp>
          <p:nvSpPr>
            <p:cNvPr id="133154" name="Oval 34"/>
            <p:cNvSpPr>
              <a:spLocks noChangeArrowheads="1"/>
            </p:cNvSpPr>
            <p:nvPr/>
          </p:nvSpPr>
          <p:spPr bwMode="auto">
            <a:xfrm>
              <a:off x="4704" y="2958"/>
              <a:ext cx="127" cy="127"/>
            </a:xfrm>
            <a:prstGeom prst="ellipse">
              <a:avLst/>
            </a:prstGeom>
            <a:solidFill>
              <a:schemeClr val="accent1"/>
            </a:solidFill>
            <a:ln w="9525">
              <a:noFill/>
              <a:round/>
              <a:headEnd/>
              <a:tailEnd/>
            </a:ln>
            <a:effectLst/>
          </p:spPr>
          <p:txBody>
            <a:bodyPr wrap="none" anchor="ctr"/>
            <a:lstStyle/>
            <a:p>
              <a:endParaRPr lang="en-US"/>
            </a:p>
          </p:txBody>
        </p:sp>
        <p:sp>
          <p:nvSpPr>
            <p:cNvPr id="133155" name="Oval 35"/>
            <p:cNvSpPr>
              <a:spLocks noChangeArrowheads="1"/>
            </p:cNvSpPr>
            <p:nvPr/>
          </p:nvSpPr>
          <p:spPr bwMode="auto">
            <a:xfrm>
              <a:off x="4883" y="2958"/>
              <a:ext cx="127" cy="127"/>
            </a:xfrm>
            <a:prstGeom prst="ellipse">
              <a:avLst/>
            </a:prstGeom>
            <a:solidFill>
              <a:schemeClr val="accent1"/>
            </a:solidFill>
            <a:ln w="9525">
              <a:noFill/>
              <a:round/>
              <a:headEnd/>
              <a:tailEnd/>
            </a:ln>
            <a:effectLst/>
          </p:spPr>
          <p:txBody>
            <a:bodyPr wrap="none" anchor="ctr"/>
            <a:lstStyle/>
            <a:p>
              <a:endParaRPr lang="en-US"/>
            </a:p>
          </p:txBody>
        </p:sp>
        <p:sp>
          <p:nvSpPr>
            <p:cNvPr id="133156" name="Oval 36"/>
            <p:cNvSpPr>
              <a:spLocks noChangeArrowheads="1"/>
            </p:cNvSpPr>
            <p:nvPr/>
          </p:nvSpPr>
          <p:spPr bwMode="auto">
            <a:xfrm>
              <a:off x="5062" y="2958"/>
              <a:ext cx="127" cy="127"/>
            </a:xfrm>
            <a:prstGeom prst="ellipse">
              <a:avLst/>
            </a:prstGeom>
            <a:solidFill>
              <a:schemeClr val="folHlink"/>
            </a:solidFill>
            <a:ln w="9525">
              <a:noFill/>
              <a:round/>
              <a:headEnd/>
              <a:tailEnd/>
            </a:ln>
            <a:effectLst/>
          </p:spPr>
          <p:txBody>
            <a:bodyPr wrap="none" anchor="ctr"/>
            <a:lstStyle/>
            <a:p>
              <a:endParaRPr lang="en-US"/>
            </a:p>
          </p:txBody>
        </p:sp>
        <p:sp>
          <p:nvSpPr>
            <p:cNvPr id="133157" name="Oval 37"/>
            <p:cNvSpPr>
              <a:spLocks noChangeArrowheads="1"/>
            </p:cNvSpPr>
            <p:nvPr/>
          </p:nvSpPr>
          <p:spPr bwMode="auto">
            <a:xfrm>
              <a:off x="5241" y="2958"/>
              <a:ext cx="127" cy="127"/>
            </a:xfrm>
            <a:prstGeom prst="ellipse">
              <a:avLst/>
            </a:prstGeom>
            <a:solidFill>
              <a:schemeClr val="folHlink"/>
            </a:solidFill>
            <a:ln w="9525">
              <a:noFill/>
              <a:round/>
              <a:headEnd/>
              <a:tailEnd/>
            </a:ln>
            <a:effectLst/>
          </p:spPr>
          <p:txBody>
            <a:bodyPr wrap="none" anchor="ctr"/>
            <a:lstStyle/>
            <a:p>
              <a:endParaRPr lang="en-US"/>
            </a:p>
          </p:txBody>
        </p:sp>
        <p:sp>
          <p:nvSpPr>
            <p:cNvPr id="133158" name="Oval 38"/>
            <p:cNvSpPr>
              <a:spLocks noChangeArrowheads="1"/>
            </p:cNvSpPr>
            <p:nvPr/>
          </p:nvSpPr>
          <p:spPr bwMode="auto">
            <a:xfrm>
              <a:off x="4883" y="3137"/>
              <a:ext cx="127" cy="127"/>
            </a:xfrm>
            <a:prstGeom prst="ellipse">
              <a:avLst/>
            </a:prstGeom>
            <a:solidFill>
              <a:schemeClr val="folHlink"/>
            </a:solidFill>
            <a:ln w="9525">
              <a:noFill/>
              <a:round/>
              <a:headEnd/>
              <a:tailEnd/>
            </a:ln>
            <a:effectLst/>
          </p:spPr>
          <p:txBody>
            <a:bodyPr wrap="none" anchor="ctr"/>
            <a:lstStyle/>
            <a:p>
              <a:endParaRPr lang="en-US"/>
            </a:p>
          </p:txBody>
        </p:sp>
        <p:sp>
          <p:nvSpPr>
            <p:cNvPr id="133159" name="Oval 39"/>
            <p:cNvSpPr>
              <a:spLocks noChangeArrowheads="1"/>
            </p:cNvSpPr>
            <p:nvPr/>
          </p:nvSpPr>
          <p:spPr bwMode="auto">
            <a:xfrm>
              <a:off x="5241" y="3137"/>
              <a:ext cx="127" cy="127"/>
            </a:xfrm>
            <a:prstGeom prst="ellipse">
              <a:avLst/>
            </a:prstGeom>
            <a:solidFill>
              <a:schemeClr val="folHlink"/>
            </a:solidFill>
            <a:ln w="9525">
              <a:noFill/>
              <a:round/>
              <a:headEnd/>
              <a:tailEnd/>
            </a:ln>
            <a:effectLst/>
          </p:spPr>
          <p:txBody>
            <a:bodyPr wrap="none" anchor="ctr"/>
            <a:lstStyle/>
            <a:p>
              <a:endParaRPr lang="en-US"/>
            </a:p>
          </p:txBody>
        </p:sp>
      </p:grpSp>
      <p:sp>
        <p:nvSpPr>
          <p:cNvPr id="133160" name="Line 40"/>
          <p:cNvSpPr>
            <a:spLocks noChangeShapeType="1"/>
          </p:cNvSpPr>
          <p:nvPr/>
        </p:nvSpPr>
        <p:spPr bwMode="auto">
          <a:xfrm>
            <a:off x="304800" y="2819400"/>
            <a:ext cx="8229600" cy="0"/>
          </a:xfrm>
          <a:prstGeom prst="line">
            <a:avLst/>
          </a:prstGeom>
          <a:noFill/>
          <a:ln w="6350">
            <a:solidFill>
              <a:schemeClr val="tx1"/>
            </a:solidFill>
            <a:round/>
            <a:headEnd/>
            <a:tailEnd/>
          </a:ln>
          <a:effectLst/>
        </p:spPr>
        <p:txBody>
          <a:bodyPr/>
          <a:lstStyle/>
          <a:p>
            <a:endParaRPr lang="en-US"/>
          </a:p>
        </p:txBody>
      </p:sp>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tr-TR" altLang="en-US"/>
          </a:p>
        </p:txBody>
      </p:sp>
      <p:sp>
        <p:nvSpPr>
          <p:cNvPr id="5" name="Footer Placeholder 4"/>
          <p:cNvSpPr>
            <a:spLocks noGrp="1"/>
          </p:cNvSpPr>
          <p:nvPr>
            <p:ph type="ftr" sz="quarter" idx="11"/>
          </p:nvPr>
        </p:nvSpPr>
        <p:spPr/>
        <p:txBody>
          <a:bodyPr/>
          <a:lstStyle>
            <a:lvl1pPr>
              <a:defRPr/>
            </a:lvl1pPr>
          </a:lstStyle>
          <a:p>
            <a:endParaRPr lang="tr-TR" altLang="en-US"/>
          </a:p>
        </p:txBody>
      </p:sp>
      <p:sp>
        <p:nvSpPr>
          <p:cNvPr id="6" name="Slide Number Placeholder 5"/>
          <p:cNvSpPr>
            <a:spLocks noGrp="1"/>
          </p:cNvSpPr>
          <p:nvPr>
            <p:ph type="sldNum" sz="quarter" idx="12"/>
          </p:nvPr>
        </p:nvSpPr>
        <p:spPr/>
        <p:txBody>
          <a:bodyPr/>
          <a:lstStyle>
            <a:lvl1pPr>
              <a:defRPr/>
            </a:lvl1pPr>
          </a:lstStyle>
          <a:p>
            <a:fld id="{CE0D4916-3487-4F77-B6A0-B1BB784C84F4}" type="slidenum">
              <a:rPr lang="tr-TR" altLang="en-US"/>
              <a:pPr/>
              <a:t>‹#›</a:t>
            </a:fld>
            <a:endParaRPr lang="tr-TR"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008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2238"/>
            <a:ext cx="6019800" cy="6008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tr-TR" altLang="en-US"/>
          </a:p>
        </p:txBody>
      </p:sp>
      <p:sp>
        <p:nvSpPr>
          <p:cNvPr id="5" name="Footer Placeholder 4"/>
          <p:cNvSpPr>
            <a:spLocks noGrp="1"/>
          </p:cNvSpPr>
          <p:nvPr>
            <p:ph type="ftr" sz="quarter" idx="11"/>
          </p:nvPr>
        </p:nvSpPr>
        <p:spPr/>
        <p:txBody>
          <a:bodyPr/>
          <a:lstStyle>
            <a:lvl1pPr>
              <a:defRPr/>
            </a:lvl1pPr>
          </a:lstStyle>
          <a:p>
            <a:endParaRPr lang="tr-TR" altLang="en-US"/>
          </a:p>
        </p:txBody>
      </p:sp>
      <p:sp>
        <p:nvSpPr>
          <p:cNvPr id="6" name="Slide Number Placeholder 5"/>
          <p:cNvSpPr>
            <a:spLocks noGrp="1"/>
          </p:cNvSpPr>
          <p:nvPr>
            <p:ph type="sldNum" sz="quarter" idx="12"/>
          </p:nvPr>
        </p:nvSpPr>
        <p:spPr/>
        <p:txBody>
          <a:bodyPr/>
          <a:lstStyle>
            <a:lvl1pPr>
              <a:defRPr/>
            </a:lvl1pPr>
          </a:lstStyle>
          <a:p>
            <a:fld id="{9485BA12-9AD5-4F1B-9F70-A2078798DC50}" type="slidenum">
              <a:rPr lang="tr-TR" altLang="en-US"/>
              <a:pPr/>
              <a:t>‹#›</a:t>
            </a:fld>
            <a:endParaRPr lang="tr-TR"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01625" y="228600"/>
            <a:ext cx="8540750" cy="5870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3" name="Date Placeholder 2"/>
          <p:cNvSpPr>
            <a:spLocks noGrp="1"/>
          </p:cNvSpPr>
          <p:nvPr>
            <p:ph type="dt" sz="half" idx="10"/>
          </p:nvPr>
        </p:nvSpPr>
        <p:spPr>
          <a:xfrm>
            <a:off x="301625" y="6245225"/>
            <a:ext cx="2289175" cy="476250"/>
          </a:xfrm>
        </p:spPr>
        <p:txBody>
          <a:bodyPr/>
          <a:lstStyle>
            <a:lvl1pPr>
              <a:defRPr/>
            </a:lvl1pPr>
          </a:lstStyle>
          <a:p>
            <a:endParaRPr lang="en-US"/>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endParaRPr lang="en-US"/>
          </a:p>
        </p:txBody>
      </p:sp>
      <p:sp>
        <p:nvSpPr>
          <p:cNvPr id="5" name="Slide Number Placeholder 4"/>
          <p:cNvSpPr>
            <a:spLocks noGrp="1"/>
          </p:cNvSpPr>
          <p:nvPr>
            <p:ph type="sldNum" sz="quarter" idx="12"/>
          </p:nvPr>
        </p:nvSpPr>
        <p:spPr>
          <a:xfrm>
            <a:off x="6553200" y="6245225"/>
            <a:ext cx="2289175" cy="476250"/>
          </a:xfrm>
        </p:spPr>
        <p:txBody>
          <a:bodyPr/>
          <a:lstStyle>
            <a:lvl1pPr>
              <a:defRPr/>
            </a:lvl1pPr>
          </a:lstStyle>
          <a:p>
            <a:fld id="{3EBA7570-03B6-482A-872D-433836795EBB}"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tr-TR" altLang="en-US"/>
          </a:p>
        </p:txBody>
      </p:sp>
      <p:sp>
        <p:nvSpPr>
          <p:cNvPr id="5" name="Footer Placeholder 4"/>
          <p:cNvSpPr>
            <a:spLocks noGrp="1"/>
          </p:cNvSpPr>
          <p:nvPr>
            <p:ph type="ftr" sz="quarter" idx="11"/>
          </p:nvPr>
        </p:nvSpPr>
        <p:spPr/>
        <p:txBody>
          <a:bodyPr/>
          <a:lstStyle>
            <a:lvl1pPr>
              <a:defRPr/>
            </a:lvl1pPr>
          </a:lstStyle>
          <a:p>
            <a:endParaRPr lang="tr-TR" altLang="en-US"/>
          </a:p>
        </p:txBody>
      </p:sp>
      <p:sp>
        <p:nvSpPr>
          <p:cNvPr id="6" name="Slide Number Placeholder 5"/>
          <p:cNvSpPr>
            <a:spLocks noGrp="1"/>
          </p:cNvSpPr>
          <p:nvPr>
            <p:ph type="sldNum" sz="quarter" idx="12"/>
          </p:nvPr>
        </p:nvSpPr>
        <p:spPr/>
        <p:txBody>
          <a:bodyPr/>
          <a:lstStyle>
            <a:lvl1pPr>
              <a:defRPr/>
            </a:lvl1pPr>
          </a:lstStyle>
          <a:p>
            <a:fld id="{DF002180-CFB3-4D77-A745-5A54F1D22142}" type="slidenum">
              <a:rPr lang="tr-TR" altLang="en-US"/>
              <a:pPr/>
              <a:t>‹#›</a:t>
            </a:fld>
            <a:endParaRPr lang="tr-TR"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tr-TR" altLang="en-US"/>
          </a:p>
        </p:txBody>
      </p:sp>
      <p:sp>
        <p:nvSpPr>
          <p:cNvPr id="5" name="Footer Placeholder 4"/>
          <p:cNvSpPr>
            <a:spLocks noGrp="1"/>
          </p:cNvSpPr>
          <p:nvPr>
            <p:ph type="ftr" sz="quarter" idx="11"/>
          </p:nvPr>
        </p:nvSpPr>
        <p:spPr/>
        <p:txBody>
          <a:bodyPr/>
          <a:lstStyle>
            <a:lvl1pPr>
              <a:defRPr/>
            </a:lvl1pPr>
          </a:lstStyle>
          <a:p>
            <a:endParaRPr lang="tr-TR" altLang="en-US"/>
          </a:p>
        </p:txBody>
      </p:sp>
      <p:sp>
        <p:nvSpPr>
          <p:cNvPr id="6" name="Slide Number Placeholder 5"/>
          <p:cNvSpPr>
            <a:spLocks noGrp="1"/>
          </p:cNvSpPr>
          <p:nvPr>
            <p:ph type="sldNum" sz="quarter" idx="12"/>
          </p:nvPr>
        </p:nvSpPr>
        <p:spPr/>
        <p:txBody>
          <a:bodyPr/>
          <a:lstStyle>
            <a:lvl1pPr>
              <a:defRPr/>
            </a:lvl1pPr>
          </a:lstStyle>
          <a:p>
            <a:fld id="{A2F15F9A-3426-45F0-9BAA-0CA369DE9BE5}" type="slidenum">
              <a:rPr lang="tr-TR" altLang="en-US"/>
              <a:pPr/>
              <a:t>‹#›</a:t>
            </a:fld>
            <a:endParaRPr lang="tr-TR"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tr-TR" altLang="en-US"/>
          </a:p>
        </p:txBody>
      </p:sp>
      <p:sp>
        <p:nvSpPr>
          <p:cNvPr id="6" name="Footer Placeholder 5"/>
          <p:cNvSpPr>
            <a:spLocks noGrp="1"/>
          </p:cNvSpPr>
          <p:nvPr>
            <p:ph type="ftr" sz="quarter" idx="11"/>
          </p:nvPr>
        </p:nvSpPr>
        <p:spPr/>
        <p:txBody>
          <a:bodyPr/>
          <a:lstStyle>
            <a:lvl1pPr>
              <a:defRPr/>
            </a:lvl1pPr>
          </a:lstStyle>
          <a:p>
            <a:endParaRPr lang="tr-TR" altLang="en-US"/>
          </a:p>
        </p:txBody>
      </p:sp>
      <p:sp>
        <p:nvSpPr>
          <p:cNvPr id="7" name="Slide Number Placeholder 6"/>
          <p:cNvSpPr>
            <a:spLocks noGrp="1"/>
          </p:cNvSpPr>
          <p:nvPr>
            <p:ph type="sldNum" sz="quarter" idx="12"/>
          </p:nvPr>
        </p:nvSpPr>
        <p:spPr/>
        <p:txBody>
          <a:bodyPr/>
          <a:lstStyle>
            <a:lvl1pPr>
              <a:defRPr/>
            </a:lvl1pPr>
          </a:lstStyle>
          <a:p>
            <a:fld id="{BB1C9263-F633-44D7-BDB3-E1B8E0E97F52}" type="slidenum">
              <a:rPr lang="tr-TR" altLang="en-US"/>
              <a:pPr/>
              <a:t>‹#›</a:t>
            </a:fld>
            <a:endParaRPr lang="tr-TR"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tr-TR" altLang="en-US"/>
          </a:p>
        </p:txBody>
      </p:sp>
      <p:sp>
        <p:nvSpPr>
          <p:cNvPr id="8" name="Footer Placeholder 7"/>
          <p:cNvSpPr>
            <a:spLocks noGrp="1"/>
          </p:cNvSpPr>
          <p:nvPr>
            <p:ph type="ftr" sz="quarter" idx="11"/>
          </p:nvPr>
        </p:nvSpPr>
        <p:spPr/>
        <p:txBody>
          <a:bodyPr/>
          <a:lstStyle>
            <a:lvl1pPr>
              <a:defRPr/>
            </a:lvl1pPr>
          </a:lstStyle>
          <a:p>
            <a:endParaRPr lang="tr-TR" altLang="en-US"/>
          </a:p>
        </p:txBody>
      </p:sp>
      <p:sp>
        <p:nvSpPr>
          <p:cNvPr id="9" name="Slide Number Placeholder 8"/>
          <p:cNvSpPr>
            <a:spLocks noGrp="1"/>
          </p:cNvSpPr>
          <p:nvPr>
            <p:ph type="sldNum" sz="quarter" idx="12"/>
          </p:nvPr>
        </p:nvSpPr>
        <p:spPr/>
        <p:txBody>
          <a:bodyPr/>
          <a:lstStyle>
            <a:lvl1pPr>
              <a:defRPr/>
            </a:lvl1pPr>
          </a:lstStyle>
          <a:p>
            <a:fld id="{E0273D56-5532-4096-A4B1-3CFB059786DD}" type="slidenum">
              <a:rPr lang="tr-TR" altLang="en-US"/>
              <a:pPr/>
              <a:t>‹#›</a:t>
            </a:fld>
            <a:endParaRPr lang="tr-TR"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tr-TR" altLang="en-US"/>
          </a:p>
        </p:txBody>
      </p:sp>
      <p:sp>
        <p:nvSpPr>
          <p:cNvPr id="4" name="Footer Placeholder 3"/>
          <p:cNvSpPr>
            <a:spLocks noGrp="1"/>
          </p:cNvSpPr>
          <p:nvPr>
            <p:ph type="ftr" sz="quarter" idx="11"/>
          </p:nvPr>
        </p:nvSpPr>
        <p:spPr/>
        <p:txBody>
          <a:bodyPr/>
          <a:lstStyle>
            <a:lvl1pPr>
              <a:defRPr/>
            </a:lvl1pPr>
          </a:lstStyle>
          <a:p>
            <a:endParaRPr lang="tr-TR" altLang="en-US"/>
          </a:p>
        </p:txBody>
      </p:sp>
      <p:sp>
        <p:nvSpPr>
          <p:cNvPr id="5" name="Slide Number Placeholder 4"/>
          <p:cNvSpPr>
            <a:spLocks noGrp="1"/>
          </p:cNvSpPr>
          <p:nvPr>
            <p:ph type="sldNum" sz="quarter" idx="12"/>
          </p:nvPr>
        </p:nvSpPr>
        <p:spPr/>
        <p:txBody>
          <a:bodyPr/>
          <a:lstStyle>
            <a:lvl1pPr>
              <a:defRPr/>
            </a:lvl1pPr>
          </a:lstStyle>
          <a:p>
            <a:fld id="{9B7C13AA-C8A8-44D4-B3C8-6DE0D0717344}" type="slidenum">
              <a:rPr lang="tr-TR" altLang="en-US"/>
              <a:pPr/>
              <a:t>‹#›</a:t>
            </a:fld>
            <a:endParaRPr lang="tr-TR"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tr-TR" altLang="en-US"/>
          </a:p>
        </p:txBody>
      </p:sp>
      <p:sp>
        <p:nvSpPr>
          <p:cNvPr id="3" name="Footer Placeholder 2"/>
          <p:cNvSpPr>
            <a:spLocks noGrp="1"/>
          </p:cNvSpPr>
          <p:nvPr>
            <p:ph type="ftr" sz="quarter" idx="11"/>
          </p:nvPr>
        </p:nvSpPr>
        <p:spPr/>
        <p:txBody>
          <a:bodyPr/>
          <a:lstStyle>
            <a:lvl1pPr>
              <a:defRPr/>
            </a:lvl1pPr>
          </a:lstStyle>
          <a:p>
            <a:endParaRPr lang="tr-TR" altLang="en-US"/>
          </a:p>
        </p:txBody>
      </p:sp>
      <p:sp>
        <p:nvSpPr>
          <p:cNvPr id="4" name="Slide Number Placeholder 3"/>
          <p:cNvSpPr>
            <a:spLocks noGrp="1"/>
          </p:cNvSpPr>
          <p:nvPr>
            <p:ph type="sldNum" sz="quarter" idx="12"/>
          </p:nvPr>
        </p:nvSpPr>
        <p:spPr/>
        <p:txBody>
          <a:bodyPr/>
          <a:lstStyle>
            <a:lvl1pPr>
              <a:defRPr/>
            </a:lvl1pPr>
          </a:lstStyle>
          <a:p>
            <a:fld id="{77E0ECC1-32AD-46AE-B73C-731BCDF2C3B4}" type="slidenum">
              <a:rPr lang="tr-TR" altLang="en-US"/>
              <a:pPr/>
              <a:t>‹#›</a:t>
            </a:fld>
            <a:endParaRPr lang="tr-TR"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tr-TR" altLang="en-US"/>
          </a:p>
        </p:txBody>
      </p:sp>
      <p:sp>
        <p:nvSpPr>
          <p:cNvPr id="6" name="Footer Placeholder 5"/>
          <p:cNvSpPr>
            <a:spLocks noGrp="1"/>
          </p:cNvSpPr>
          <p:nvPr>
            <p:ph type="ftr" sz="quarter" idx="11"/>
          </p:nvPr>
        </p:nvSpPr>
        <p:spPr/>
        <p:txBody>
          <a:bodyPr/>
          <a:lstStyle>
            <a:lvl1pPr>
              <a:defRPr/>
            </a:lvl1pPr>
          </a:lstStyle>
          <a:p>
            <a:endParaRPr lang="tr-TR" altLang="en-US"/>
          </a:p>
        </p:txBody>
      </p:sp>
      <p:sp>
        <p:nvSpPr>
          <p:cNvPr id="7" name="Slide Number Placeholder 6"/>
          <p:cNvSpPr>
            <a:spLocks noGrp="1"/>
          </p:cNvSpPr>
          <p:nvPr>
            <p:ph type="sldNum" sz="quarter" idx="12"/>
          </p:nvPr>
        </p:nvSpPr>
        <p:spPr/>
        <p:txBody>
          <a:bodyPr/>
          <a:lstStyle>
            <a:lvl1pPr>
              <a:defRPr/>
            </a:lvl1pPr>
          </a:lstStyle>
          <a:p>
            <a:fld id="{DE03EF1A-EF0C-4209-A492-2518B84205B1}" type="slidenum">
              <a:rPr lang="tr-TR" altLang="en-US"/>
              <a:pPr/>
              <a:t>‹#›</a:t>
            </a:fld>
            <a:endParaRPr lang="tr-TR"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tr-TR" altLang="en-US"/>
          </a:p>
        </p:txBody>
      </p:sp>
      <p:sp>
        <p:nvSpPr>
          <p:cNvPr id="6" name="Footer Placeholder 5"/>
          <p:cNvSpPr>
            <a:spLocks noGrp="1"/>
          </p:cNvSpPr>
          <p:nvPr>
            <p:ph type="ftr" sz="quarter" idx="11"/>
          </p:nvPr>
        </p:nvSpPr>
        <p:spPr/>
        <p:txBody>
          <a:bodyPr/>
          <a:lstStyle>
            <a:lvl1pPr>
              <a:defRPr/>
            </a:lvl1pPr>
          </a:lstStyle>
          <a:p>
            <a:endParaRPr lang="tr-TR" altLang="en-US"/>
          </a:p>
        </p:txBody>
      </p:sp>
      <p:sp>
        <p:nvSpPr>
          <p:cNvPr id="7" name="Slide Number Placeholder 6"/>
          <p:cNvSpPr>
            <a:spLocks noGrp="1"/>
          </p:cNvSpPr>
          <p:nvPr>
            <p:ph type="sldNum" sz="quarter" idx="12"/>
          </p:nvPr>
        </p:nvSpPr>
        <p:spPr/>
        <p:txBody>
          <a:bodyPr/>
          <a:lstStyle>
            <a:lvl1pPr>
              <a:defRPr/>
            </a:lvl1pPr>
          </a:lstStyle>
          <a:p>
            <a:fld id="{079D1B5E-C497-4A11-B4CB-2904441FD59A}" type="slidenum">
              <a:rPr lang="tr-TR" altLang="en-US"/>
              <a:pPr/>
              <a:t>‹#›</a:t>
            </a:fld>
            <a:endParaRPr lang="tr-TR"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2098" name="Line 2"/>
          <p:cNvSpPr>
            <a:spLocks noChangeShapeType="1"/>
          </p:cNvSpPr>
          <p:nvPr/>
        </p:nvSpPr>
        <p:spPr bwMode="auto">
          <a:xfrm>
            <a:off x="7962900" y="152400"/>
            <a:ext cx="0" cy="1524000"/>
          </a:xfrm>
          <a:prstGeom prst="line">
            <a:avLst/>
          </a:prstGeom>
          <a:noFill/>
          <a:ln w="9525">
            <a:solidFill>
              <a:schemeClr val="tx1"/>
            </a:solidFill>
            <a:round/>
            <a:headEnd/>
            <a:tailEnd/>
          </a:ln>
          <a:effectLst/>
        </p:spPr>
        <p:txBody>
          <a:bodyPr/>
          <a:lstStyle/>
          <a:p>
            <a:endParaRPr lang="en-US"/>
          </a:p>
        </p:txBody>
      </p:sp>
      <p:sp>
        <p:nvSpPr>
          <p:cNvPr id="132099" name="Rectangle 3"/>
          <p:cNvSpPr>
            <a:spLocks noGrp="1" noChangeArrowheads="1"/>
          </p:cNvSpPr>
          <p:nvPr>
            <p:ph type="title"/>
          </p:nvPr>
        </p:nvSpPr>
        <p:spPr bwMode="auto">
          <a:xfrm>
            <a:off x="457200" y="122238"/>
            <a:ext cx="7543800" cy="1295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tr-TR" altLang="en-US" smtClean="0"/>
              <a:t>Asıl başlık stili için tıklatın</a:t>
            </a:r>
          </a:p>
        </p:txBody>
      </p:sp>
      <p:sp>
        <p:nvSpPr>
          <p:cNvPr id="132100" name="Rectangle 4"/>
          <p:cNvSpPr>
            <a:spLocks noGrp="1" noChangeArrowheads="1"/>
          </p:cNvSpPr>
          <p:nvPr>
            <p:ph type="body" idx="1"/>
          </p:nvPr>
        </p:nvSpPr>
        <p:spPr bwMode="auto">
          <a:xfrm>
            <a:off x="457200" y="1719263"/>
            <a:ext cx="8229600" cy="44116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tr-TR" altLang="en-US" smtClean="0"/>
              <a:t>Asıl metin stillerini düzenlemek için tıklatın</a:t>
            </a:r>
          </a:p>
          <a:p>
            <a:pPr lvl="1"/>
            <a:r>
              <a:rPr lang="tr-TR" altLang="en-US" smtClean="0"/>
              <a:t>İkinci düzey</a:t>
            </a:r>
          </a:p>
          <a:p>
            <a:pPr lvl="2"/>
            <a:r>
              <a:rPr lang="tr-TR" altLang="en-US" smtClean="0"/>
              <a:t>Üçüncü düzey</a:t>
            </a:r>
          </a:p>
          <a:p>
            <a:pPr lvl="3"/>
            <a:r>
              <a:rPr lang="tr-TR" altLang="en-US" smtClean="0"/>
              <a:t>Dördüncü düzey</a:t>
            </a:r>
          </a:p>
          <a:p>
            <a:pPr lvl="4"/>
            <a:r>
              <a:rPr lang="tr-TR" altLang="en-US" smtClean="0"/>
              <a:t>Beşinci düzey</a:t>
            </a:r>
          </a:p>
        </p:txBody>
      </p:sp>
      <p:sp>
        <p:nvSpPr>
          <p:cNvPr id="132101"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vl1pPr>
          </a:lstStyle>
          <a:p>
            <a:endParaRPr lang="tr-TR" altLang="en-US"/>
          </a:p>
        </p:txBody>
      </p:sp>
      <p:sp>
        <p:nvSpPr>
          <p:cNvPr id="132102"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lvl1pPr>
          </a:lstStyle>
          <a:p>
            <a:endParaRPr lang="tr-TR" altLang="en-US"/>
          </a:p>
        </p:txBody>
      </p:sp>
      <p:sp>
        <p:nvSpPr>
          <p:cNvPr id="132103"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vl1pPr>
          </a:lstStyle>
          <a:p>
            <a:fld id="{6C68DAFD-708C-4C31-83FA-4A15E2688F38}" type="slidenum">
              <a:rPr lang="tr-TR" altLang="en-US"/>
              <a:pPr/>
              <a:t>‹#›</a:t>
            </a:fld>
            <a:endParaRPr lang="tr-TR" altLang="en-US"/>
          </a:p>
        </p:txBody>
      </p:sp>
      <p:grpSp>
        <p:nvGrpSpPr>
          <p:cNvPr id="132104" name="Group 8"/>
          <p:cNvGrpSpPr>
            <a:grpSpLocks/>
          </p:cNvGrpSpPr>
          <p:nvPr/>
        </p:nvGrpSpPr>
        <p:grpSpPr bwMode="auto">
          <a:xfrm>
            <a:off x="8153400" y="152400"/>
            <a:ext cx="792163" cy="1295400"/>
            <a:chOff x="5136" y="960"/>
            <a:chExt cx="528" cy="864"/>
          </a:xfrm>
        </p:grpSpPr>
        <p:sp>
          <p:nvSpPr>
            <p:cNvPr id="132105" name="Oval 9"/>
            <p:cNvSpPr>
              <a:spLocks noChangeArrowheads="1"/>
            </p:cNvSpPr>
            <p:nvPr/>
          </p:nvSpPr>
          <p:spPr bwMode="auto">
            <a:xfrm>
              <a:off x="5136" y="960"/>
              <a:ext cx="80" cy="80"/>
            </a:xfrm>
            <a:prstGeom prst="ellipse">
              <a:avLst/>
            </a:prstGeom>
            <a:solidFill>
              <a:schemeClr val="tx2"/>
            </a:solidFill>
            <a:ln w="9525">
              <a:noFill/>
              <a:round/>
              <a:headEnd/>
              <a:tailEnd/>
            </a:ln>
            <a:effectLst/>
          </p:spPr>
          <p:txBody>
            <a:bodyPr wrap="none" anchor="ctr"/>
            <a:lstStyle/>
            <a:p>
              <a:endParaRPr lang="en-US"/>
            </a:p>
          </p:txBody>
        </p:sp>
        <p:sp>
          <p:nvSpPr>
            <p:cNvPr id="132106" name="Oval 10"/>
            <p:cNvSpPr>
              <a:spLocks noChangeArrowheads="1"/>
            </p:cNvSpPr>
            <p:nvPr/>
          </p:nvSpPr>
          <p:spPr bwMode="auto">
            <a:xfrm>
              <a:off x="5248" y="960"/>
              <a:ext cx="80" cy="80"/>
            </a:xfrm>
            <a:prstGeom prst="ellipse">
              <a:avLst/>
            </a:prstGeom>
            <a:solidFill>
              <a:schemeClr val="tx2"/>
            </a:solidFill>
            <a:ln w="9525">
              <a:noFill/>
              <a:round/>
              <a:headEnd/>
              <a:tailEnd/>
            </a:ln>
            <a:effectLst/>
          </p:spPr>
          <p:txBody>
            <a:bodyPr wrap="none" anchor="ctr"/>
            <a:lstStyle/>
            <a:p>
              <a:endParaRPr lang="en-US"/>
            </a:p>
          </p:txBody>
        </p:sp>
        <p:sp>
          <p:nvSpPr>
            <p:cNvPr id="132107" name="Oval 11"/>
            <p:cNvSpPr>
              <a:spLocks noChangeArrowheads="1"/>
            </p:cNvSpPr>
            <p:nvPr/>
          </p:nvSpPr>
          <p:spPr bwMode="auto">
            <a:xfrm>
              <a:off x="5360" y="960"/>
              <a:ext cx="80" cy="80"/>
            </a:xfrm>
            <a:prstGeom prst="ellipse">
              <a:avLst/>
            </a:prstGeom>
            <a:solidFill>
              <a:schemeClr val="tx2"/>
            </a:solidFill>
            <a:ln w="9525">
              <a:noFill/>
              <a:round/>
              <a:headEnd/>
              <a:tailEnd/>
            </a:ln>
            <a:effectLst/>
          </p:spPr>
          <p:txBody>
            <a:bodyPr wrap="none" anchor="ctr"/>
            <a:lstStyle/>
            <a:p>
              <a:endParaRPr lang="en-US"/>
            </a:p>
          </p:txBody>
        </p:sp>
        <p:sp>
          <p:nvSpPr>
            <p:cNvPr id="132108" name="Oval 12"/>
            <p:cNvSpPr>
              <a:spLocks noChangeArrowheads="1"/>
            </p:cNvSpPr>
            <p:nvPr/>
          </p:nvSpPr>
          <p:spPr bwMode="auto">
            <a:xfrm>
              <a:off x="5136" y="1072"/>
              <a:ext cx="80" cy="80"/>
            </a:xfrm>
            <a:prstGeom prst="ellipse">
              <a:avLst/>
            </a:prstGeom>
            <a:solidFill>
              <a:schemeClr val="tx2"/>
            </a:solidFill>
            <a:ln w="9525">
              <a:noFill/>
              <a:round/>
              <a:headEnd/>
              <a:tailEnd/>
            </a:ln>
            <a:effectLst/>
          </p:spPr>
          <p:txBody>
            <a:bodyPr wrap="none" anchor="ctr"/>
            <a:lstStyle/>
            <a:p>
              <a:endParaRPr lang="en-US"/>
            </a:p>
          </p:txBody>
        </p:sp>
        <p:sp>
          <p:nvSpPr>
            <p:cNvPr id="132109" name="Oval 13"/>
            <p:cNvSpPr>
              <a:spLocks noChangeArrowheads="1"/>
            </p:cNvSpPr>
            <p:nvPr/>
          </p:nvSpPr>
          <p:spPr bwMode="auto">
            <a:xfrm>
              <a:off x="5248" y="1072"/>
              <a:ext cx="80" cy="80"/>
            </a:xfrm>
            <a:prstGeom prst="ellipse">
              <a:avLst/>
            </a:prstGeom>
            <a:solidFill>
              <a:schemeClr val="tx2"/>
            </a:solidFill>
            <a:ln w="9525">
              <a:noFill/>
              <a:round/>
              <a:headEnd/>
              <a:tailEnd/>
            </a:ln>
            <a:effectLst/>
          </p:spPr>
          <p:txBody>
            <a:bodyPr wrap="none" anchor="ctr"/>
            <a:lstStyle/>
            <a:p>
              <a:endParaRPr lang="en-US"/>
            </a:p>
          </p:txBody>
        </p:sp>
        <p:sp>
          <p:nvSpPr>
            <p:cNvPr id="132110" name="Oval 14"/>
            <p:cNvSpPr>
              <a:spLocks noChangeArrowheads="1"/>
            </p:cNvSpPr>
            <p:nvPr/>
          </p:nvSpPr>
          <p:spPr bwMode="auto">
            <a:xfrm>
              <a:off x="5360" y="1072"/>
              <a:ext cx="80" cy="80"/>
            </a:xfrm>
            <a:prstGeom prst="ellipse">
              <a:avLst/>
            </a:prstGeom>
            <a:solidFill>
              <a:schemeClr val="tx2"/>
            </a:solidFill>
            <a:ln w="9525">
              <a:noFill/>
              <a:round/>
              <a:headEnd/>
              <a:tailEnd/>
            </a:ln>
            <a:effectLst/>
          </p:spPr>
          <p:txBody>
            <a:bodyPr wrap="none" anchor="ctr"/>
            <a:lstStyle/>
            <a:p>
              <a:endParaRPr lang="en-US"/>
            </a:p>
          </p:txBody>
        </p:sp>
        <p:sp>
          <p:nvSpPr>
            <p:cNvPr id="132111" name="Oval 15"/>
            <p:cNvSpPr>
              <a:spLocks noChangeArrowheads="1"/>
            </p:cNvSpPr>
            <p:nvPr/>
          </p:nvSpPr>
          <p:spPr bwMode="auto">
            <a:xfrm>
              <a:off x="5472" y="1072"/>
              <a:ext cx="80" cy="80"/>
            </a:xfrm>
            <a:prstGeom prst="ellipse">
              <a:avLst/>
            </a:prstGeom>
            <a:solidFill>
              <a:schemeClr val="accent2"/>
            </a:solidFill>
            <a:ln w="9525">
              <a:noFill/>
              <a:round/>
              <a:headEnd/>
              <a:tailEnd/>
            </a:ln>
            <a:effectLst/>
          </p:spPr>
          <p:txBody>
            <a:bodyPr wrap="none" anchor="ctr"/>
            <a:lstStyle/>
            <a:p>
              <a:endParaRPr lang="en-US"/>
            </a:p>
          </p:txBody>
        </p:sp>
        <p:sp>
          <p:nvSpPr>
            <p:cNvPr id="132112" name="Oval 16"/>
            <p:cNvSpPr>
              <a:spLocks noChangeArrowheads="1"/>
            </p:cNvSpPr>
            <p:nvPr/>
          </p:nvSpPr>
          <p:spPr bwMode="auto">
            <a:xfrm>
              <a:off x="5136" y="1184"/>
              <a:ext cx="80" cy="80"/>
            </a:xfrm>
            <a:prstGeom prst="ellipse">
              <a:avLst/>
            </a:prstGeom>
            <a:solidFill>
              <a:schemeClr val="tx2"/>
            </a:solidFill>
            <a:ln w="9525">
              <a:noFill/>
              <a:round/>
              <a:headEnd/>
              <a:tailEnd/>
            </a:ln>
            <a:effectLst/>
          </p:spPr>
          <p:txBody>
            <a:bodyPr wrap="none" anchor="ctr"/>
            <a:lstStyle/>
            <a:p>
              <a:endParaRPr lang="en-US"/>
            </a:p>
          </p:txBody>
        </p:sp>
        <p:sp>
          <p:nvSpPr>
            <p:cNvPr id="132113" name="Oval 17"/>
            <p:cNvSpPr>
              <a:spLocks noChangeArrowheads="1"/>
            </p:cNvSpPr>
            <p:nvPr/>
          </p:nvSpPr>
          <p:spPr bwMode="auto">
            <a:xfrm>
              <a:off x="5248" y="1184"/>
              <a:ext cx="80" cy="80"/>
            </a:xfrm>
            <a:prstGeom prst="ellipse">
              <a:avLst/>
            </a:prstGeom>
            <a:solidFill>
              <a:schemeClr val="tx2"/>
            </a:solidFill>
            <a:ln w="9525">
              <a:noFill/>
              <a:round/>
              <a:headEnd/>
              <a:tailEnd/>
            </a:ln>
            <a:effectLst/>
          </p:spPr>
          <p:txBody>
            <a:bodyPr wrap="none" anchor="ctr"/>
            <a:lstStyle/>
            <a:p>
              <a:endParaRPr lang="en-US"/>
            </a:p>
          </p:txBody>
        </p:sp>
        <p:sp>
          <p:nvSpPr>
            <p:cNvPr id="132114" name="Oval 18"/>
            <p:cNvSpPr>
              <a:spLocks noChangeArrowheads="1"/>
            </p:cNvSpPr>
            <p:nvPr/>
          </p:nvSpPr>
          <p:spPr bwMode="auto">
            <a:xfrm>
              <a:off x="5360" y="1184"/>
              <a:ext cx="80" cy="80"/>
            </a:xfrm>
            <a:prstGeom prst="ellipse">
              <a:avLst/>
            </a:prstGeom>
            <a:solidFill>
              <a:schemeClr val="accent2"/>
            </a:solidFill>
            <a:ln w="9525">
              <a:noFill/>
              <a:round/>
              <a:headEnd/>
              <a:tailEnd/>
            </a:ln>
            <a:effectLst/>
          </p:spPr>
          <p:txBody>
            <a:bodyPr wrap="none" anchor="ctr"/>
            <a:lstStyle/>
            <a:p>
              <a:endParaRPr lang="en-US"/>
            </a:p>
          </p:txBody>
        </p:sp>
        <p:sp>
          <p:nvSpPr>
            <p:cNvPr id="132115" name="Oval 19"/>
            <p:cNvSpPr>
              <a:spLocks noChangeArrowheads="1"/>
            </p:cNvSpPr>
            <p:nvPr/>
          </p:nvSpPr>
          <p:spPr bwMode="auto">
            <a:xfrm>
              <a:off x="5472" y="1184"/>
              <a:ext cx="80" cy="80"/>
            </a:xfrm>
            <a:prstGeom prst="ellipse">
              <a:avLst/>
            </a:prstGeom>
            <a:solidFill>
              <a:schemeClr val="accent2"/>
            </a:solidFill>
            <a:ln w="9525">
              <a:noFill/>
              <a:round/>
              <a:headEnd/>
              <a:tailEnd/>
            </a:ln>
            <a:effectLst/>
          </p:spPr>
          <p:txBody>
            <a:bodyPr wrap="none" anchor="ctr"/>
            <a:lstStyle/>
            <a:p>
              <a:endParaRPr lang="en-US"/>
            </a:p>
          </p:txBody>
        </p:sp>
        <p:sp>
          <p:nvSpPr>
            <p:cNvPr id="132116" name="Oval 20"/>
            <p:cNvSpPr>
              <a:spLocks noChangeArrowheads="1"/>
            </p:cNvSpPr>
            <p:nvPr/>
          </p:nvSpPr>
          <p:spPr bwMode="auto">
            <a:xfrm>
              <a:off x="5584" y="1184"/>
              <a:ext cx="80" cy="80"/>
            </a:xfrm>
            <a:prstGeom prst="ellipse">
              <a:avLst/>
            </a:prstGeom>
            <a:solidFill>
              <a:schemeClr val="accent1"/>
            </a:solidFill>
            <a:ln w="9525">
              <a:noFill/>
              <a:round/>
              <a:headEnd/>
              <a:tailEnd/>
            </a:ln>
            <a:effectLst/>
          </p:spPr>
          <p:txBody>
            <a:bodyPr wrap="none" anchor="ctr"/>
            <a:lstStyle/>
            <a:p>
              <a:endParaRPr lang="en-US"/>
            </a:p>
          </p:txBody>
        </p:sp>
        <p:sp>
          <p:nvSpPr>
            <p:cNvPr id="132117" name="Oval 21"/>
            <p:cNvSpPr>
              <a:spLocks noChangeArrowheads="1"/>
            </p:cNvSpPr>
            <p:nvPr/>
          </p:nvSpPr>
          <p:spPr bwMode="auto">
            <a:xfrm>
              <a:off x="5136" y="1296"/>
              <a:ext cx="80" cy="80"/>
            </a:xfrm>
            <a:prstGeom prst="ellipse">
              <a:avLst/>
            </a:prstGeom>
            <a:solidFill>
              <a:schemeClr val="tx2"/>
            </a:solidFill>
            <a:ln w="9525">
              <a:noFill/>
              <a:round/>
              <a:headEnd/>
              <a:tailEnd/>
            </a:ln>
            <a:effectLst/>
          </p:spPr>
          <p:txBody>
            <a:bodyPr wrap="none" anchor="ctr"/>
            <a:lstStyle/>
            <a:p>
              <a:endParaRPr lang="en-US"/>
            </a:p>
          </p:txBody>
        </p:sp>
        <p:sp>
          <p:nvSpPr>
            <p:cNvPr id="132118" name="Oval 22"/>
            <p:cNvSpPr>
              <a:spLocks noChangeArrowheads="1"/>
            </p:cNvSpPr>
            <p:nvPr/>
          </p:nvSpPr>
          <p:spPr bwMode="auto">
            <a:xfrm>
              <a:off x="5248" y="1296"/>
              <a:ext cx="80" cy="80"/>
            </a:xfrm>
            <a:prstGeom prst="ellipse">
              <a:avLst/>
            </a:prstGeom>
            <a:solidFill>
              <a:schemeClr val="accent2"/>
            </a:solidFill>
            <a:ln w="9525">
              <a:noFill/>
              <a:round/>
              <a:headEnd/>
              <a:tailEnd/>
            </a:ln>
            <a:effectLst/>
          </p:spPr>
          <p:txBody>
            <a:bodyPr wrap="none" anchor="ctr"/>
            <a:lstStyle/>
            <a:p>
              <a:endParaRPr lang="en-US"/>
            </a:p>
          </p:txBody>
        </p:sp>
        <p:sp>
          <p:nvSpPr>
            <p:cNvPr id="132119" name="Oval 23"/>
            <p:cNvSpPr>
              <a:spLocks noChangeArrowheads="1"/>
            </p:cNvSpPr>
            <p:nvPr/>
          </p:nvSpPr>
          <p:spPr bwMode="auto">
            <a:xfrm>
              <a:off x="5360" y="1296"/>
              <a:ext cx="80" cy="80"/>
            </a:xfrm>
            <a:prstGeom prst="ellipse">
              <a:avLst/>
            </a:prstGeom>
            <a:solidFill>
              <a:schemeClr val="accent2"/>
            </a:solidFill>
            <a:ln w="9525">
              <a:noFill/>
              <a:round/>
              <a:headEnd/>
              <a:tailEnd/>
            </a:ln>
            <a:effectLst/>
          </p:spPr>
          <p:txBody>
            <a:bodyPr wrap="none" anchor="ctr"/>
            <a:lstStyle/>
            <a:p>
              <a:endParaRPr lang="en-US"/>
            </a:p>
          </p:txBody>
        </p:sp>
        <p:sp>
          <p:nvSpPr>
            <p:cNvPr id="132120" name="Oval 24"/>
            <p:cNvSpPr>
              <a:spLocks noChangeArrowheads="1"/>
            </p:cNvSpPr>
            <p:nvPr/>
          </p:nvSpPr>
          <p:spPr bwMode="auto">
            <a:xfrm>
              <a:off x="5472" y="1296"/>
              <a:ext cx="80" cy="80"/>
            </a:xfrm>
            <a:prstGeom prst="ellipse">
              <a:avLst/>
            </a:prstGeom>
            <a:solidFill>
              <a:schemeClr val="accent1"/>
            </a:solidFill>
            <a:ln w="9525">
              <a:noFill/>
              <a:round/>
              <a:headEnd/>
              <a:tailEnd/>
            </a:ln>
            <a:effectLst/>
          </p:spPr>
          <p:txBody>
            <a:bodyPr wrap="none" anchor="ctr"/>
            <a:lstStyle/>
            <a:p>
              <a:endParaRPr lang="en-US"/>
            </a:p>
          </p:txBody>
        </p:sp>
        <p:sp>
          <p:nvSpPr>
            <p:cNvPr id="132121" name="Oval 25"/>
            <p:cNvSpPr>
              <a:spLocks noChangeArrowheads="1"/>
            </p:cNvSpPr>
            <p:nvPr/>
          </p:nvSpPr>
          <p:spPr bwMode="auto">
            <a:xfrm>
              <a:off x="5136" y="1408"/>
              <a:ext cx="80" cy="80"/>
            </a:xfrm>
            <a:prstGeom prst="ellipse">
              <a:avLst/>
            </a:prstGeom>
            <a:solidFill>
              <a:schemeClr val="accent2"/>
            </a:solidFill>
            <a:ln w="9525">
              <a:noFill/>
              <a:round/>
              <a:headEnd/>
              <a:tailEnd/>
            </a:ln>
            <a:effectLst/>
          </p:spPr>
          <p:txBody>
            <a:bodyPr wrap="none" anchor="ctr"/>
            <a:lstStyle/>
            <a:p>
              <a:endParaRPr lang="en-US"/>
            </a:p>
          </p:txBody>
        </p:sp>
        <p:sp>
          <p:nvSpPr>
            <p:cNvPr id="132122" name="Oval 26"/>
            <p:cNvSpPr>
              <a:spLocks noChangeArrowheads="1"/>
            </p:cNvSpPr>
            <p:nvPr/>
          </p:nvSpPr>
          <p:spPr bwMode="auto">
            <a:xfrm>
              <a:off x="5248" y="1408"/>
              <a:ext cx="80" cy="80"/>
            </a:xfrm>
            <a:prstGeom prst="ellipse">
              <a:avLst/>
            </a:prstGeom>
            <a:solidFill>
              <a:schemeClr val="accent2"/>
            </a:solidFill>
            <a:ln w="9525">
              <a:noFill/>
              <a:round/>
              <a:headEnd/>
              <a:tailEnd/>
            </a:ln>
            <a:effectLst/>
          </p:spPr>
          <p:txBody>
            <a:bodyPr wrap="none" anchor="ctr"/>
            <a:lstStyle/>
            <a:p>
              <a:endParaRPr lang="en-US"/>
            </a:p>
          </p:txBody>
        </p:sp>
        <p:sp>
          <p:nvSpPr>
            <p:cNvPr id="132123" name="Oval 27"/>
            <p:cNvSpPr>
              <a:spLocks noChangeArrowheads="1"/>
            </p:cNvSpPr>
            <p:nvPr/>
          </p:nvSpPr>
          <p:spPr bwMode="auto">
            <a:xfrm>
              <a:off x="5360" y="1408"/>
              <a:ext cx="80" cy="80"/>
            </a:xfrm>
            <a:prstGeom prst="ellipse">
              <a:avLst/>
            </a:prstGeom>
            <a:solidFill>
              <a:schemeClr val="accent1"/>
            </a:solidFill>
            <a:ln w="9525">
              <a:noFill/>
              <a:round/>
              <a:headEnd/>
              <a:tailEnd/>
            </a:ln>
            <a:effectLst/>
          </p:spPr>
          <p:txBody>
            <a:bodyPr wrap="none" anchor="ctr"/>
            <a:lstStyle/>
            <a:p>
              <a:endParaRPr lang="en-US"/>
            </a:p>
          </p:txBody>
        </p:sp>
        <p:sp>
          <p:nvSpPr>
            <p:cNvPr id="132124" name="Oval 28"/>
            <p:cNvSpPr>
              <a:spLocks noChangeArrowheads="1"/>
            </p:cNvSpPr>
            <p:nvPr/>
          </p:nvSpPr>
          <p:spPr bwMode="auto">
            <a:xfrm>
              <a:off x="5472" y="1408"/>
              <a:ext cx="80" cy="80"/>
            </a:xfrm>
            <a:prstGeom prst="ellipse">
              <a:avLst/>
            </a:prstGeom>
            <a:solidFill>
              <a:schemeClr val="accent1"/>
            </a:solidFill>
            <a:ln w="9525">
              <a:noFill/>
              <a:round/>
              <a:headEnd/>
              <a:tailEnd/>
            </a:ln>
            <a:effectLst/>
          </p:spPr>
          <p:txBody>
            <a:bodyPr wrap="none" anchor="ctr"/>
            <a:lstStyle/>
            <a:p>
              <a:endParaRPr lang="en-US"/>
            </a:p>
          </p:txBody>
        </p:sp>
        <p:sp>
          <p:nvSpPr>
            <p:cNvPr id="132125" name="Oval 29"/>
            <p:cNvSpPr>
              <a:spLocks noChangeArrowheads="1"/>
            </p:cNvSpPr>
            <p:nvPr/>
          </p:nvSpPr>
          <p:spPr bwMode="auto">
            <a:xfrm>
              <a:off x="5584" y="1408"/>
              <a:ext cx="80" cy="80"/>
            </a:xfrm>
            <a:prstGeom prst="ellipse">
              <a:avLst/>
            </a:prstGeom>
            <a:solidFill>
              <a:schemeClr val="folHlink"/>
            </a:solidFill>
            <a:ln w="9525">
              <a:noFill/>
              <a:round/>
              <a:headEnd/>
              <a:tailEnd/>
            </a:ln>
            <a:effectLst/>
          </p:spPr>
          <p:txBody>
            <a:bodyPr wrap="none" anchor="ctr"/>
            <a:lstStyle/>
            <a:p>
              <a:endParaRPr lang="en-US"/>
            </a:p>
          </p:txBody>
        </p:sp>
        <p:sp>
          <p:nvSpPr>
            <p:cNvPr id="132126" name="Oval 30"/>
            <p:cNvSpPr>
              <a:spLocks noChangeArrowheads="1"/>
            </p:cNvSpPr>
            <p:nvPr/>
          </p:nvSpPr>
          <p:spPr bwMode="auto">
            <a:xfrm>
              <a:off x="5136" y="1520"/>
              <a:ext cx="80" cy="80"/>
            </a:xfrm>
            <a:prstGeom prst="ellipse">
              <a:avLst/>
            </a:prstGeom>
            <a:solidFill>
              <a:schemeClr val="accent2"/>
            </a:solidFill>
            <a:ln w="9525">
              <a:noFill/>
              <a:round/>
              <a:headEnd/>
              <a:tailEnd/>
            </a:ln>
            <a:effectLst/>
          </p:spPr>
          <p:txBody>
            <a:bodyPr wrap="none" anchor="ctr"/>
            <a:lstStyle/>
            <a:p>
              <a:endParaRPr lang="en-US"/>
            </a:p>
          </p:txBody>
        </p:sp>
        <p:sp>
          <p:nvSpPr>
            <p:cNvPr id="132127" name="Oval 31"/>
            <p:cNvSpPr>
              <a:spLocks noChangeArrowheads="1"/>
            </p:cNvSpPr>
            <p:nvPr/>
          </p:nvSpPr>
          <p:spPr bwMode="auto">
            <a:xfrm>
              <a:off x="5248" y="1520"/>
              <a:ext cx="80" cy="80"/>
            </a:xfrm>
            <a:prstGeom prst="ellipse">
              <a:avLst/>
            </a:prstGeom>
            <a:solidFill>
              <a:schemeClr val="accent1"/>
            </a:solidFill>
            <a:ln w="9525">
              <a:noFill/>
              <a:round/>
              <a:headEnd/>
              <a:tailEnd/>
            </a:ln>
            <a:effectLst/>
          </p:spPr>
          <p:txBody>
            <a:bodyPr wrap="none" anchor="ctr"/>
            <a:lstStyle/>
            <a:p>
              <a:endParaRPr lang="en-US"/>
            </a:p>
          </p:txBody>
        </p:sp>
        <p:sp>
          <p:nvSpPr>
            <p:cNvPr id="132128" name="Oval 32"/>
            <p:cNvSpPr>
              <a:spLocks noChangeArrowheads="1"/>
            </p:cNvSpPr>
            <p:nvPr/>
          </p:nvSpPr>
          <p:spPr bwMode="auto">
            <a:xfrm>
              <a:off x="5360" y="1520"/>
              <a:ext cx="80" cy="80"/>
            </a:xfrm>
            <a:prstGeom prst="ellipse">
              <a:avLst/>
            </a:prstGeom>
            <a:solidFill>
              <a:schemeClr val="accent1"/>
            </a:solidFill>
            <a:ln w="9525">
              <a:noFill/>
              <a:round/>
              <a:headEnd/>
              <a:tailEnd/>
            </a:ln>
            <a:effectLst/>
          </p:spPr>
          <p:txBody>
            <a:bodyPr wrap="none" anchor="ctr"/>
            <a:lstStyle/>
            <a:p>
              <a:endParaRPr lang="en-US"/>
            </a:p>
          </p:txBody>
        </p:sp>
        <p:sp>
          <p:nvSpPr>
            <p:cNvPr id="132129" name="Oval 33"/>
            <p:cNvSpPr>
              <a:spLocks noChangeArrowheads="1"/>
            </p:cNvSpPr>
            <p:nvPr/>
          </p:nvSpPr>
          <p:spPr bwMode="auto">
            <a:xfrm>
              <a:off x="5472" y="1520"/>
              <a:ext cx="80" cy="80"/>
            </a:xfrm>
            <a:prstGeom prst="ellipse">
              <a:avLst/>
            </a:prstGeom>
            <a:solidFill>
              <a:schemeClr val="folHlink"/>
            </a:solidFill>
            <a:ln w="9525">
              <a:noFill/>
              <a:round/>
              <a:headEnd/>
              <a:tailEnd/>
            </a:ln>
            <a:effectLst/>
          </p:spPr>
          <p:txBody>
            <a:bodyPr wrap="none" anchor="ctr"/>
            <a:lstStyle/>
            <a:p>
              <a:endParaRPr lang="en-US"/>
            </a:p>
          </p:txBody>
        </p:sp>
        <p:sp>
          <p:nvSpPr>
            <p:cNvPr id="132130" name="Oval 34"/>
            <p:cNvSpPr>
              <a:spLocks noChangeArrowheads="1"/>
            </p:cNvSpPr>
            <p:nvPr/>
          </p:nvSpPr>
          <p:spPr bwMode="auto">
            <a:xfrm>
              <a:off x="5136" y="1632"/>
              <a:ext cx="80" cy="80"/>
            </a:xfrm>
            <a:prstGeom prst="ellipse">
              <a:avLst/>
            </a:prstGeom>
            <a:solidFill>
              <a:schemeClr val="accent1"/>
            </a:solidFill>
            <a:ln w="9525">
              <a:noFill/>
              <a:round/>
              <a:headEnd/>
              <a:tailEnd/>
            </a:ln>
            <a:effectLst/>
          </p:spPr>
          <p:txBody>
            <a:bodyPr wrap="none" anchor="ctr"/>
            <a:lstStyle/>
            <a:p>
              <a:endParaRPr lang="en-US"/>
            </a:p>
          </p:txBody>
        </p:sp>
        <p:sp>
          <p:nvSpPr>
            <p:cNvPr id="132131" name="Oval 35"/>
            <p:cNvSpPr>
              <a:spLocks noChangeArrowheads="1"/>
            </p:cNvSpPr>
            <p:nvPr/>
          </p:nvSpPr>
          <p:spPr bwMode="auto">
            <a:xfrm>
              <a:off x="5248" y="1632"/>
              <a:ext cx="80" cy="80"/>
            </a:xfrm>
            <a:prstGeom prst="ellipse">
              <a:avLst/>
            </a:prstGeom>
            <a:solidFill>
              <a:schemeClr val="accent1"/>
            </a:solidFill>
            <a:ln w="9525">
              <a:noFill/>
              <a:round/>
              <a:headEnd/>
              <a:tailEnd/>
            </a:ln>
            <a:effectLst/>
          </p:spPr>
          <p:txBody>
            <a:bodyPr wrap="none" anchor="ctr"/>
            <a:lstStyle/>
            <a:p>
              <a:endParaRPr lang="en-US"/>
            </a:p>
          </p:txBody>
        </p:sp>
        <p:sp>
          <p:nvSpPr>
            <p:cNvPr id="132132" name="Oval 36"/>
            <p:cNvSpPr>
              <a:spLocks noChangeArrowheads="1"/>
            </p:cNvSpPr>
            <p:nvPr/>
          </p:nvSpPr>
          <p:spPr bwMode="auto">
            <a:xfrm>
              <a:off x="5360" y="1632"/>
              <a:ext cx="80" cy="80"/>
            </a:xfrm>
            <a:prstGeom prst="ellipse">
              <a:avLst/>
            </a:prstGeom>
            <a:solidFill>
              <a:schemeClr val="folHlink"/>
            </a:solidFill>
            <a:ln w="9525">
              <a:noFill/>
              <a:round/>
              <a:headEnd/>
              <a:tailEnd/>
            </a:ln>
            <a:effectLst/>
          </p:spPr>
          <p:txBody>
            <a:bodyPr wrap="none" anchor="ctr"/>
            <a:lstStyle/>
            <a:p>
              <a:endParaRPr lang="en-US"/>
            </a:p>
          </p:txBody>
        </p:sp>
        <p:sp>
          <p:nvSpPr>
            <p:cNvPr id="132133" name="Oval 37"/>
            <p:cNvSpPr>
              <a:spLocks noChangeArrowheads="1"/>
            </p:cNvSpPr>
            <p:nvPr/>
          </p:nvSpPr>
          <p:spPr bwMode="auto">
            <a:xfrm>
              <a:off x="5472" y="1632"/>
              <a:ext cx="80" cy="80"/>
            </a:xfrm>
            <a:prstGeom prst="ellipse">
              <a:avLst/>
            </a:prstGeom>
            <a:solidFill>
              <a:schemeClr val="folHlink"/>
            </a:solidFill>
            <a:ln w="9525">
              <a:noFill/>
              <a:round/>
              <a:headEnd/>
              <a:tailEnd/>
            </a:ln>
            <a:effectLst/>
          </p:spPr>
          <p:txBody>
            <a:bodyPr wrap="none" anchor="ctr"/>
            <a:lstStyle/>
            <a:p>
              <a:endParaRPr lang="en-US"/>
            </a:p>
          </p:txBody>
        </p:sp>
        <p:sp>
          <p:nvSpPr>
            <p:cNvPr id="132134" name="Oval 38"/>
            <p:cNvSpPr>
              <a:spLocks noChangeArrowheads="1"/>
            </p:cNvSpPr>
            <p:nvPr/>
          </p:nvSpPr>
          <p:spPr bwMode="auto">
            <a:xfrm>
              <a:off x="5248" y="1744"/>
              <a:ext cx="80" cy="80"/>
            </a:xfrm>
            <a:prstGeom prst="ellipse">
              <a:avLst/>
            </a:prstGeom>
            <a:solidFill>
              <a:schemeClr val="folHlink"/>
            </a:solidFill>
            <a:ln w="9525">
              <a:noFill/>
              <a:round/>
              <a:headEnd/>
              <a:tailEnd/>
            </a:ln>
            <a:effectLst/>
          </p:spPr>
          <p:txBody>
            <a:bodyPr wrap="none" anchor="ctr"/>
            <a:lstStyle/>
            <a:p>
              <a:endParaRPr lang="en-US"/>
            </a:p>
          </p:txBody>
        </p:sp>
        <p:sp>
          <p:nvSpPr>
            <p:cNvPr id="132135" name="Oval 39"/>
            <p:cNvSpPr>
              <a:spLocks noChangeArrowheads="1"/>
            </p:cNvSpPr>
            <p:nvPr/>
          </p:nvSpPr>
          <p:spPr bwMode="auto">
            <a:xfrm>
              <a:off x="5472" y="1744"/>
              <a:ext cx="80" cy="80"/>
            </a:xfrm>
            <a:prstGeom prst="ellipse">
              <a:avLst/>
            </a:prstGeom>
            <a:solidFill>
              <a:schemeClr val="folHlink"/>
            </a:solidFill>
            <a:ln w="9525">
              <a:noFill/>
              <a:round/>
              <a:headEnd/>
              <a:tailEnd/>
            </a:ln>
            <a:effectLst/>
          </p:spPr>
          <p:txBody>
            <a:bodyPr wrap="none" anchor="ctr"/>
            <a:lstStyle/>
            <a:p>
              <a:endParaRPr lang="en-US"/>
            </a:p>
          </p:txBody>
        </p:sp>
      </p:gr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Lst>
  <p:transition/>
  <p:timing>
    <p:tnLst>
      <p:par>
        <p:cTn id="1" dur="indefinite" restart="never" nodeType="tmRoot"/>
      </p:par>
    </p:tnLst>
  </p:timing>
  <p:txStyles>
    <p:titleStyle>
      <a:lvl1pPr algn="l" rtl="0" fontAlgn="base">
        <a:spcBef>
          <a:spcPct val="0"/>
        </a:spcBef>
        <a:spcAft>
          <a:spcPct val="0"/>
        </a:spcAft>
        <a:defRPr sz="39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charset="0"/>
        </a:defRPr>
      </a:lvl2pPr>
      <a:lvl3pPr algn="l" rtl="0" fontAlgn="base">
        <a:spcBef>
          <a:spcPct val="0"/>
        </a:spcBef>
        <a:spcAft>
          <a:spcPct val="0"/>
        </a:spcAft>
        <a:defRPr sz="3900" b="1">
          <a:solidFill>
            <a:schemeClr val="tx2"/>
          </a:solidFill>
          <a:latin typeface="Arial" charset="0"/>
        </a:defRPr>
      </a:lvl3pPr>
      <a:lvl4pPr algn="l" rtl="0" fontAlgn="base">
        <a:spcBef>
          <a:spcPct val="0"/>
        </a:spcBef>
        <a:spcAft>
          <a:spcPct val="0"/>
        </a:spcAft>
        <a:defRPr sz="3900" b="1">
          <a:solidFill>
            <a:schemeClr val="tx2"/>
          </a:solidFill>
          <a:latin typeface="Arial" charset="0"/>
        </a:defRPr>
      </a:lvl4pPr>
      <a:lvl5pPr algn="l" rtl="0" fontAlgn="base">
        <a:spcBef>
          <a:spcPct val="0"/>
        </a:spcBef>
        <a:spcAft>
          <a:spcPct val="0"/>
        </a:spcAft>
        <a:defRPr sz="3900" b="1">
          <a:solidFill>
            <a:schemeClr val="tx2"/>
          </a:solidFill>
          <a:latin typeface="Arial" charset="0"/>
        </a:defRPr>
      </a:lvl5pPr>
      <a:lvl6pPr marL="457200" algn="l" rtl="0" fontAlgn="base">
        <a:spcBef>
          <a:spcPct val="0"/>
        </a:spcBef>
        <a:spcAft>
          <a:spcPct val="0"/>
        </a:spcAft>
        <a:defRPr sz="3900" b="1">
          <a:solidFill>
            <a:schemeClr val="tx2"/>
          </a:solidFill>
          <a:latin typeface="Arial" charset="0"/>
        </a:defRPr>
      </a:lvl6pPr>
      <a:lvl7pPr marL="914400" algn="l" rtl="0" fontAlgn="base">
        <a:spcBef>
          <a:spcPct val="0"/>
        </a:spcBef>
        <a:spcAft>
          <a:spcPct val="0"/>
        </a:spcAft>
        <a:defRPr sz="3900" b="1">
          <a:solidFill>
            <a:schemeClr val="tx2"/>
          </a:solidFill>
          <a:latin typeface="Arial" charset="0"/>
        </a:defRPr>
      </a:lvl7pPr>
      <a:lvl8pPr marL="1371600" algn="l" rtl="0" fontAlgn="base">
        <a:spcBef>
          <a:spcPct val="0"/>
        </a:spcBef>
        <a:spcAft>
          <a:spcPct val="0"/>
        </a:spcAft>
        <a:defRPr sz="3900" b="1">
          <a:solidFill>
            <a:schemeClr val="tx2"/>
          </a:solidFill>
          <a:latin typeface="Arial" charset="0"/>
        </a:defRPr>
      </a:lvl8pPr>
      <a:lvl9pPr marL="1828800" algn="l" rtl="0" fontAlgn="base">
        <a:spcBef>
          <a:spcPct val="0"/>
        </a:spcBef>
        <a:spcAft>
          <a:spcPct val="0"/>
        </a:spcAft>
        <a:defRPr sz="3900" b="1">
          <a:solidFill>
            <a:schemeClr val="tx2"/>
          </a:solidFill>
          <a:latin typeface="Arial" charset="0"/>
        </a:defRPr>
      </a:lvl9pPr>
    </p:titleStyle>
    <p:body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uliusahiekpor@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oleObject" Target="../embeddings/oleObject40.bin"/></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41.bin"/><Relationship Id="rId5" Type="http://schemas.openxmlformats.org/officeDocument/2006/relationships/image" Target="../media/image124.png"/><Relationship Id="rId4" Type="http://schemas.openxmlformats.org/officeDocument/2006/relationships/image" Target="../media/image123.jpe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mlDrawing" Target="../drawings/vmlDrawing21.vml"/><Relationship Id="rId5" Type="http://schemas.openxmlformats.org/officeDocument/2006/relationships/oleObject" Target="../embeddings/oleObject42.bin"/><Relationship Id="rId4" Type="http://schemas.openxmlformats.org/officeDocument/2006/relationships/image" Target="../media/image126.jpeg"/></Relationships>
</file>

<file path=ppt/slides/_rels/slide10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oleObject" Target="../embeddings/oleObject44.bin"/><Relationship Id="rId5" Type="http://schemas.openxmlformats.org/officeDocument/2006/relationships/oleObject" Target="../embeddings/oleObject43.bin"/><Relationship Id="rId4" Type="http://schemas.openxmlformats.org/officeDocument/2006/relationships/image" Target="../media/image137.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oleObject" Target="../embeddings/oleObject47.bin"/><Relationship Id="rId5" Type="http://schemas.openxmlformats.org/officeDocument/2006/relationships/oleObject" Target="../embeddings/oleObject46.bin"/><Relationship Id="rId4" Type="http://schemas.openxmlformats.org/officeDocument/2006/relationships/oleObject" Target="../embeddings/oleObject45.bin"/></Relationships>
</file>

<file path=ppt/slides/_rels/slide11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0.wmf"/></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23.png"/><Relationship Id="rId4" Type="http://schemas.openxmlformats.org/officeDocument/2006/relationships/oleObject" Target="../embeddings/oleObject5.bin"/></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26.png"/><Relationship Id="rId4" Type="http://schemas.openxmlformats.org/officeDocument/2006/relationships/oleObject" Target="../embeddings/oleObject6.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image" Target="../media/image34.jpeg"/><Relationship Id="rId4" Type="http://schemas.openxmlformats.org/officeDocument/2006/relationships/oleObject" Target="../embeddings/oleObject8.bin"/></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oleObject" Target="../embeddings/oleObject11.bin"/></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oleObject" Target="../embeddings/oleObject12.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oleObject" Target="../embeddings/oleObject14.bin"/><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7.bin"/><Relationship Id="rId5" Type="http://schemas.openxmlformats.org/officeDocument/2006/relationships/oleObject" Target="../embeddings/oleObject16.bin"/><Relationship Id="rId4" Type="http://schemas.openxmlformats.org/officeDocument/2006/relationships/oleObject" Target="../embeddings/oleObject15.bin"/></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oleObject" Target="../embeddings/oleObject21.bin"/><Relationship Id="rId4" Type="http://schemas.openxmlformats.org/officeDocument/2006/relationships/oleObject" Target="../embeddings/oleObject20.bin"/></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oleObject" Target="../embeddings/oleObject24.bin"/><Relationship Id="rId4" Type="http://schemas.openxmlformats.org/officeDocument/2006/relationships/oleObject" Target="../embeddings/oleObject23.bin"/></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8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oleObject" Target="../embeddings/oleObject28.bin"/><Relationship Id="rId4" Type="http://schemas.openxmlformats.org/officeDocument/2006/relationships/oleObject" Target="../embeddings/oleObject27.bin"/></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oleObject" Target="../embeddings/oleObject29.bin"/></Relationships>
</file>

<file path=ppt/slides/_rels/slide8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oleObject" Target="../embeddings/oleObject30.bin"/></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34.bin"/><Relationship Id="rId5" Type="http://schemas.openxmlformats.org/officeDocument/2006/relationships/oleObject" Target="../embeddings/oleObject33.bin"/><Relationship Id="rId4" Type="http://schemas.openxmlformats.org/officeDocument/2006/relationships/oleObject" Target="../embeddings/oleObject32.bin"/></Relationships>
</file>

<file path=ppt/slides/_rels/slide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17.vml"/></Relationships>
</file>

<file path=ppt/slides/_rels/slide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38.bin"/><Relationship Id="rId5" Type="http://schemas.openxmlformats.org/officeDocument/2006/relationships/oleObject" Target="../embeddings/oleObject37.bin"/><Relationship Id="rId4" Type="http://schemas.openxmlformats.org/officeDocument/2006/relationships/oleObject" Target="../embeddings/oleObject36.bin"/></Relationships>
</file>

<file path=ppt/slides/_rels/slide99.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15913" y="466725"/>
            <a:ext cx="6919912" cy="2133600"/>
          </a:xfrm>
        </p:spPr>
        <p:txBody>
          <a:bodyPr/>
          <a:lstStyle/>
          <a:p>
            <a:r>
              <a:rPr lang="en-US" sz="4000" dirty="0" smtClean="0"/>
              <a:t> Chemical Engineering Thermodynamics 1</a:t>
            </a:r>
            <a:endParaRPr lang="tr-TR" sz="4000" dirty="0"/>
          </a:p>
        </p:txBody>
      </p:sp>
      <p:sp>
        <p:nvSpPr>
          <p:cNvPr id="2051" name="Rectangle 3"/>
          <p:cNvSpPr>
            <a:spLocks noGrp="1" noChangeArrowheads="1"/>
          </p:cNvSpPr>
          <p:nvPr>
            <p:ph type="subTitle" idx="1"/>
          </p:nvPr>
        </p:nvSpPr>
        <p:spPr/>
        <p:txBody>
          <a:bodyPr/>
          <a:lstStyle/>
          <a:p>
            <a:endParaRPr lang="en-US" dirty="0" smtClean="0"/>
          </a:p>
          <a:p>
            <a:r>
              <a:rPr lang="en-US" sz="2000" dirty="0" smtClean="0"/>
              <a:t>Julius C. Ahiekpor, PhD</a:t>
            </a:r>
          </a:p>
          <a:p>
            <a:r>
              <a:rPr lang="en-US" sz="2000" dirty="0" smtClean="0"/>
              <a:t>Senior Lecturer </a:t>
            </a:r>
          </a:p>
          <a:p>
            <a:r>
              <a:rPr lang="en-US" sz="2000" dirty="0" smtClean="0"/>
              <a:t>Chemical Engineering</a:t>
            </a:r>
          </a:p>
          <a:p>
            <a:endParaRPr lang="en-US" sz="2000" dirty="0" smtClean="0"/>
          </a:p>
          <a:p>
            <a:r>
              <a:rPr lang="en-US" sz="2000" dirty="0" smtClean="0">
                <a:hlinkClick r:id="rId2"/>
              </a:rPr>
              <a:t>juliusahiekpor@gmail.com</a:t>
            </a:r>
            <a:r>
              <a:rPr lang="en-US" sz="2000" dirty="0" smtClean="0"/>
              <a:t> </a:t>
            </a:r>
          </a:p>
          <a:p>
            <a:endParaRPr lang="en-US" dirty="0" smtClean="0"/>
          </a:p>
          <a:p>
            <a:r>
              <a:rPr lang="tr-TR" dirty="0" smtClean="0"/>
              <a:t> </a:t>
            </a:r>
            <a:endParaRPr lang="tr-TR"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642466"/>
          </a:xfrm>
        </p:spPr>
        <p:txBody>
          <a:bodyPr/>
          <a:lstStyle/>
          <a:p>
            <a:r>
              <a:rPr lang="en-GB" sz="3200" dirty="0" smtClean="0"/>
              <a:t>Where do we use thermodynamics</a:t>
            </a:r>
            <a:endParaRPr lang="en-GB" sz="3200" dirty="0"/>
          </a:p>
        </p:txBody>
      </p:sp>
      <p:sp>
        <p:nvSpPr>
          <p:cNvPr id="3" name="Content Placeholder 2"/>
          <p:cNvSpPr>
            <a:spLocks noGrp="1"/>
          </p:cNvSpPr>
          <p:nvPr>
            <p:ph idx="1"/>
          </p:nvPr>
        </p:nvSpPr>
        <p:spPr>
          <a:xfrm>
            <a:off x="457200" y="1052736"/>
            <a:ext cx="8229600" cy="5256584"/>
          </a:xfrm>
        </p:spPr>
        <p:txBody>
          <a:bodyPr/>
          <a:lstStyle/>
          <a:p>
            <a:r>
              <a:rPr lang="en-GB" sz="2800" dirty="0" smtClean="0"/>
              <a:t>Used in day to day activities to describe the performance of propulsion systems, chemical reaction systems, power generation systems, and refrigerators, and to describe fluid flow, combustion, and many other phenomena.</a:t>
            </a:r>
          </a:p>
          <a:p>
            <a:endParaRPr lang="en-GB" sz="2800" dirty="0" smtClean="0"/>
          </a:p>
          <a:p>
            <a:r>
              <a:rPr lang="en-US" sz="2800" dirty="0" smtClean="0">
                <a:sym typeface="Wingdings" pitchFamily="2" charset="2"/>
              </a:rPr>
              <a:t>It can address ANY geochemical reaction, if thermo says NO, rest assured the reaction will not proceed, if thermo says yes, then we can progress to the next question  how fast (</a:t>
            </a:r>
            <a:r>
              <a:rPr lang="en-US" sz="2800" dirty="0" smtClean="0">
                <a:solidFill>
                  <a:srgbClr val="FF0000"/>
                </a:solidFill>
                <a:sym typeface="Wingdings" pitchFamily="2" charset="2"/>
              </a:rPr>
              <a:t>Kinetics</a:t>
            </a:r>
            <a:r>
              <a:rPr lang="en-US" sz="2800" dirty="0" smtClean="0">
                <a:sym typeface="Wingdings" pitchFamily="2" charset="2"/>
              </a:rPr>
              <a:t>)</a:t>
            </a:r>
            <a:endParaRPr lang="en-US" sz="2800" dirty="0" smtClean="0"/>
          </a:p>
          <a:p>
            <a:endParaRPr lang="en-GB" dirty="0" smtClean="0"/>
          </a:p>
          <a:p>
            <a:endParaRPr lang="en-GB" dirty="0" smtClean="0"/>
          </a:p>
          <a:p>
            <a:pPr lvl="1"/>
            <a:endParaRPr lang="en-GB" dirty="0" smtClean="0"/>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p:cNvSpPr>
            <a:spLocks noGrp="1"/>
          </p:cNvSpPr>
          <p:nvPr>
            <p:ph type="sldNum" sz="quarter" idx="12"/>
          </p:nvPr>
        </p:nvSpPr>
        <p:spPr>
          <a:noFill/>
        </p:spPr>
        <p:txBody>
          <a:bodyPr/>
          <a:lstStyle/>
          <a:p>
            <a:fld id="{36D1D9F6-CB03-4B14-AE92-AC6377006EA8}" type="slidenum">
              <a:rPr lang="en-US" smtClean="0"/>
              <a:pPr/>
              <a:t>100</a:t>
            </a:fld>
            <a:endParaRPr lang="en-US" smtClean="0"/>
          </a:p>
        </p:txBody>
      </p:sp>
      <p:sp>
        <p:nvSpPr>
          <p:cNvPr id="33797" name="Rectangle 6"/>
          <p:cNvSpPr>
            <a:spLocks noChangeArrowheads="1"/>
          </p:cNvSpPr>
          <p:nvPr/>
        </p:nvSpPr>
        <p:spPr bwMode="auto">
          <a:xfrm>
            <a:off x="0" y="1093967"/>
            <a:ext cx="6830716" cy="461665"/>
          </a:xfrm>
          <a:prstGeom prst="rect">
            <a:avLst/>
          </a:prstGeom>
          <a:noFill/>
          <a:ln w="9525">
            <a:noFill/>
            <a:miter lim="800000"/>
            <a:headEnd/>
            <a:tailEnd/>
          </a:ln>
        </p:spPr>
        <p:txBody>
          <a:bodyPr wrap="none" anchor="ctr">
            <a:spAutoFit/>
          </a:bodyPr>
          <a:lstStyle/>
          <a:p>
            <a:r>
              <a:rPr lang="en-US" sz="2400" dirty="0"/>
              <a:t>Here </a:t>
            </a:r>
            <a:r>
              <a:rPr lang="en-US" sz="2400" i="1" dirty="0"/>
              <a:t>Q</a:t>
            </a:r>
            <a:r>
              <a:rPr lang="en-US" sz="2400" dirty="0"/>
              <a:t> is the net heat added </a:t>
            </a:r>
            <a:r>
              <a:rPr lang="en-US" sz="2400" i="1" dirty="0"/>
              <a:t>to</a:t>
            </a:r>
            <a:r>
              <a:rPr lang="en-US" sz="2400" dirty="0"/>
              <a:t> the system, </a:t>
            </a:r>
            <a:r>
              <a:rPr lang="en-US" sz="2400" i="1" dirty="0" err="1"/>
              <a:t>Q</a:t>
            </a:r>
            <a:r>
              <a:rPr lang="en-US" sz="2400" i="1" baseline="-25000" dirty="0" err="1"/>
              <a:t>net</a:t>
            </a:r>
            <a:r>
              <a:rPr lang="en-US" sz="2400" dirty="0"/>
              <a:t>.</a:t>
            </a:r>
          </a:p>
        </p:txBody>
      </p:sp>
      <p:pic>
        <p:nvPicPr>
          <p:cNvPr id="33798" name="Picture 7"/>
          <p:cNvPicPr>
            <a:picLocks noChangeAspect="1" noChangeArrowheads="1"/>
          </p:cNvPicPr>
          <p:nvPr/>
        </p:nvPicPr>
        <p:blipFill>
          <a:blip r:embed="rId3" cstate="print"/>
          <a:srcRect/>
          <a:stretch>
            <a:fillRect/>
          </a:stretch>
        </p:blipFill>
        <p:spPr bwMode="auto">
          <a:xfrm>
            <a:off x="2051720" y="2135655"/>
            <a:ext cx="3171530" cy="1748263"/>
          </a:xfrm>
          <a:prstGeom prst="rect">
            <a:avLst/>
          </a:prstGeom>
          <a:noFill/>
          <a:ln w="9525">
            <a:noFill/>
            <a:miter lim="800000"/>
            <a:headEnd/>
            <a:tailEnd/>
          </a:ln>
        </p:spPr>
      </p:pic>
      <p:sp>
        <p:nvSpPr>
          <p:cNvPr id="33799" name="Rectangle 8"/>
          <p:cNvSpPr>
            <a:spLocks noChangeArrowheads="1"/>
          </p:cNvSpPr>
          <p:nvPr/>
        </p:nvSpPr>
        <p:spPr bwMode="auto">
          <a:xfrm>
            <a:off x="152400" y="4165337"/>
            <a:ext cx="8839200" cy="2215991"/>
          </a:xfrm>
          <a:prstGeom prst="rect">
            <a:avLst/>
          </a:prstGeom>
          <a:noFill/>
          <a:ln w="9525">
            <a:noFill/>
            <a:miter lim="800000"/>
            <a:headEnd/>
            <a:tailEnd/>
          </a:ln>
        </p:spPr>
        <p:txBody>
          <a:bodyPr anchor="ctr">
            <a:spAutoFit/>
          </a:bodyPr>
          <a:lstStyle/>
          <a:p>
            <a:r>
              <a:rPr lang="en-US" sz="2400" dirty="0"/>
              <a:t>This equation is called the </a:t>
            </a:r>
            <a:r>
              <a:rPr lang="en-US" sz="2400" b="1" dirty="0" err="1"/>
              <a:t>Clausius</a:t>
            </a:r>
            <a:r>
              <a:rPr lang="en-US" sz="2400" b="1" dirty="0"/>
              <a:t> inequality.  </a:t>
            </a:r>
            <a:endParaRPr lang="en-US" sz="2400" b="1" dirty="0" smtClean="0"/>
          </a:p>
          <a:p>
            <a:endParaRPr lang="en-US" sz="2400" b="1" dirty="0" smtClean="0"/>
          </a:p>
          <a:p>
            <a:r>
              <a:rPr lang="en-US" sz="2400" dirty="0" smtClean="0"/>
              <a:t>The </a:t>
            </a:r>
            <a:r>
              <a:rPr lang="en-US" sz="2400" dirty="0"/>
              <a:t>equality holds for the reversible process </a:t>
            </a:r>
            <a:r>
              <a:rPr lang="en-US" sz="2400" dirty="0" smtClean="0"/>
              <a:t>and,</a:t>
            </a:r>
          </a:p>
          <a:p>
            <a:endParaRPr lang="en-US" sz="2400" dirty="0" smtClean="0"/>
          </a:p>
          <a:p>
            <a:r>
              <a:rPr lang="en-US" sz="2400" dirty="0" smtClean="0"/>
              <a:t>The </a:t>
            </a:r>
            <a:r>
              <a:rPr lang="en-US" sz="2400" dirty="0"/>
              <a:t>inequality holds for the irreversible process.</a:t>
            </a:r>
          </a:p>
          <a:p>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858490"/>
          </a:xfrm>
        </p:spPr>
        <p:txBody>
          <a:bodyPr/>
          <a:lstStyle/>
          <a:p>
            <a:r>
              <a:rPr lang="en-GB" dirty="0" smtClean="0"/>
              <a:t>Definition of Entropy</a:t>
            </a:r>
            <a:endParaRPr lang="en-GB" dirty="0"/>
          </a:p>
        </p:txBody>
      </p:sp>
      <p:sp>
        <p:nvSpPr>
          <p:cNvPr id="3" name="Content Placeholder 2"/>
          <p:cNvSpPr>
            <a:spLocks noGrp="1"/>
          </p:cNvSpPr>
          <p:nvPr>
            <p:ph idx="1"/>
          </p:nvPr>
        </p:nvSpPr>
        <p:spPr>
          <a:xfrm>
            <a:off x="457200" y="1340768"/>
            <a:ext cx="8229600" cy="4790157"/>
          </a:xfrm>
        </p:spPr>
        <p:txBody>
          <a:bodyPr/>
          <a:lstStyle/>
          <a:p>
            <a:r>
              <a:rPr lang="en-US" sz="2000" dirty="0" smtClean="0"/>
              <a:t>For a reversible cyclic process, </a:t>
            </a:r>
            <a:r>
              <a:rPr lang="en-US" sz="2000" dirty="0" smtClean="0">
                <a:sym typeface="Symbol" pitchFamily="18" charset="2"/>
              </a:rPr>
              <a:t>the </a:t>
            </a:r>
            <a:r>
              <a:rPr lang="en-US" sz="2000" dirty="0" err="1" smtClean="0">
                <a:sym typeface="Symbol" pitchFamily="18" charset="2"/>
              </a:rPr>
              <a:t>Clausius</a:t>
            </a:r>
            <a:r>
              <a:rPr lang="en-US" sz="2000" dirty="0" smtClean="0">
                <a:sym typeface="Symbol" pitchFamily="18" charset="2"/>
              </a:rPr>
              <a:t> inequality is ZERO. </a:t>
            </a:r>
            <a:endParaRPr lang="en-US" sz="2000" dirty="0" smtClean="0">
              <a:sym typeface="Symbol" pitchFamily="18" charset="2"/>
            </a:endParaRPr>
          </a:p>
          <a:p>
            <a:endParaRPr lang="en-US" sz="2000" dirty="0" smtClean="0">
              <a:sym typeface="Symbol" pitchFamily="18" charset="2"/>
            </a:endParaRPr>
          </a:p>
          <a:p>
            <a:r>
              <a:rPr lang="en-US" sz="2000" dirty="0" smtClean="0">
                <a:sym typeface="Symbol" pitchFamily="18" charset="2"/>
              </a:rPr>
              <a:t>This </a:t>
            </a:r>
            <a:r>
              <a:rPr lang="en-US" sz="2000" dirty="0" smtClean="0">
                <a:sym typeface="Symbol" pitchFamily="18" charset="2"/>
              </a:rPr>
              <a:t>suggests that </a:t>
            </a:r>
            <a:r>
              <a:rPr lang="en-US" sz="2000" dirty="0" smtClean="0"/>
              <a:t>the quantity (</a:t>
            </a:r>
            <a:r>
              <a:rPr lang="en-US" sz="2000" dirty="0" smtClean="0">
                <a:sym typeface="Symbol" pitchFamily="18" charset="2"/>
              </a:rPr>
              <a:t></a:t>
            </a:r>
            <a:r>
              <a:rPr lang="en-US" sz="2000" dirty="0" err="1" smtClean="0"/>
              <a:t>Q</a:t>
            </a:r>
            <a:r>
              <a:rPr lang="en-US" sz="2000" baseline="-25000" dirty="0" err="1" smtClean="0">
                <a:sym typeface="Symbol" pitchFamily="18" charset="2"/>
              </a:rPr>
              <a:t>net</a:t>
            </a:r>
            <a:r>
              <a:rPr lang="en-US" sz="2000" dirty="0" smtClean="0">
                <a:sym typeface="Symbol" pitchFamily="18" charset="2"/>
              </a:rPr>
              <a:t>/T) </a:t>
            </a:r>
            <a:r>
              <a:rPr lang="en-US" sz="2000" dirty="0" smtClean="0">
                <a:sym typeface="Symbol" pitchFamily="18" charset="2"/>
              </a:rPr>
              <a:t>is </a:t>
            </a:r>
            <a:r>
              <a:rPr lang="en-US" sz="2000" dirty="0" smtClean="0">
                <a:sym typeface="Symbol" pitchFamily="18" charset="2"/>
              </a:rPr>
              <a:t>independent of the path and </a:t>
            </a:r>
            <a:r>
              <a:rPr lang="en-GB" sz="2000" dirty="0" smtClean="0"/>
              <a:t>is a function of the initial and final states of the system and must be a property of the system just as INTERNAL ENERGY</a:t>
            </a:r>
            <a:r>
              <a:rPr lang="en-GB" sz="2000" dirty="0" smtClean="0"/>
              <a:t>.</a:t>
            </a:r>
          </a:p>
          <a:p>
            <a:endParaRPr lang="en-GB" sz="2000" dirty="0" smtClean="0"/>
          </a:p>
          <a:p>
            <a:r>
              <a:rPr lang="en-GB" sz="2000" i="1" dirty="0" smtClean="0">
                <a:sym typeface="Symbol" pitchFamily="18" charset="2"/>
              </a:rPr>
              <a:t>This  </a:t>
            </a:r>
            <a:r>
              <a:rPr lang="en-US" sz="2000" dirty="0" smtClean="0">
                <a:sym typeface="Symbol" pitchFamily="18" charset="2"/>
              </a:rPr>
              <a:t>property is known as the </a:t>
            </a:r>
            <a:r>
              <a:rPr lang="en-US" sz="2000" b="1" dirty="0" smtClean="0">
                <a:sym typeface="Symbol" pitchFamily="18" charset="2"/>
              </a:rPr>
              <a:t>ENTROPY</a:t>
            </a:r>
            <a:r>
              <a:rPr lang="en-US" sz="2000" dirty="0" smtClean="0">
                <a:sym typeface="Symbol" pitchFamily="18" charset="2"/>
              </a:rPr>
              <a:t>. </a:t>
            </a:r>
          </a:p>
          <a:p>
            <a:endParaRPr lang="en-US" sz="2000" dirty="0" smtClean="0">
              <a:sym typeface="Symbol" pitchFamily="18" charset="2"/>
            </a:endParaRPr>
          </a:p>
          <a:p>
            <a:r>
              <a:rPr lang="en-US" sz="2000" dirty="0" smtClean="0">
                <a:sym typeface="Symbol" pitchFamily="18" charset="2"/>
              </a:rPr>
              <a:t>The entropy change occurring during a process is related to the heat transfer and the temperature of the system. The entropy is given the symbol </a:t>
            </a:r>
            <a:r>
              <a:rPr lang="en-US" sz="2000" b="1" dirty="0" smtClean="0">
                <a:sym typeface="Symbol" pitchFamily="18" charset="2"/>
              </a:rPr>
              <a:t>S </a:t>
            </a:r>
            <a:r>
              <a:rPr lang="en-US" sz="2000" dirty="0" smtClean="0">
                <a:sym typeface="Symbol" pitchFamily="18" charset="2"/>
              </a:rPr>
              <a:t>(kJ/K), and the specific entropy is </a:t>
            </a:r>
            <a:r>
              <a:rPr lang="en-US" sz="2000" b="1" dirty="0" smtClean="0">
                <a:sym typeface="Symbol" pitchFamily="18" charset="2"/>
              </a:rPr>
              <a:t>s</a:t>
            </a:r>
            <a:r>
              <a:rPr lang="en-US" sz="2000" dirty="0" smtClean="0">
                <a:sym typeface="Symbol" pitchFamily="18" charset="2"/>
              </a:rPr>
              <a:t> (kJ/</a:t>
            </a:r>
            <a:r>
              <a:rPr lang="en-US" sz="2000" dirty="0" err="1" smtClean="0">
                <a:sym typeface="Symbol" pitchFamily="18" charset="2"/>
              </a:rPr>
              <a:t>kg</a:t>
            </a:r>
            <a:r>
              <a:rPr lang="en-US" sz="2000" dirty="0" err="1" smtClean="0"/>
              <a:t>K</a:t>
            </a:r>
            <a:r>
              <a:rPr lang="en-US" sz="2000" dirty="0" smtClean="0"/>
              <a:t>).</a:t>
            </a:r>
            <a:endParaRPr lang="en-US" sz="2000" dirty="0" smtClean="0">
              <a:sym typeface="Symbol" pitchFamily="18" charset="2"/>
            </a:endParaRPr>
          </a:p>
          <a:p>
            <a:endParaRPr lang="en-GB" dirty="0"/>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01" name="Slide Number Placeholder 3"/>
          <p:cNvSpPr>
            <a:spLocks noGrp="1"/>
          </p:cNvSpPr>
          <p:nvPr>
            <p:ph type="sldNum" sz="quarter" idx="12"/>
          </p:nvPr>
        </p:nvSpPr>
        <p:spPr>
          <a:noFill/>
        </p:spPr>
        <p:txBody>
          <a:bodyPr/>
          <a:lstStyle/>
          <a:p>
            <a:fld id="{F159F9D1-5B34-4933-A600-E805178344E6}" type="slidenum">
              <a:rPr lang="en-US" smtClean="0"/>
              <a:pPr/>
              <a:t>102</a:t>
            </a:fld>
            <a:endParaRPr lang="en-US" smtClean="0"/>
          </a:p>
        </p:txBody>
      </p:sp>
      <p:sp>
        <p:nvSpPr>
          <p:cNvPr id="4104" name="Rectangle 7"/>
          <p:cNvSpPr>
            <a:spLocks noChangeArrowheads="1"/>
          </p:cNvSpPr>
          <p:nvPr/>
        </p:nvSpPr>
        <p:spPr bwMode="auto">
          <a:xfrm>
            <a:off x="0" y="332656"/>
            <a:ext cx="8454559" cy="461665"/>
          </a:xfrm>
          <a:prstGeom prst="rect">
            <a:avLst/>
          </a:prstGeom>
          <a:noFill/>
          <a:ln w="9525">
            <a:noFill/>
            <a:miter lim="800000"/>
            <a:headEnd/>
            <a:tailEnd/>
          </a:ln>
        </p:spPr>
        <p:txBody>
          <a:bodyPr wrap="none" anchor="ctr">
            <a:spAutoFit/>
          </a:bodyPr>
          <a:lstStyle/>
          <a:p>
            <a:r>
              <a:rPr lang="en-US" sz="2400" dirty="0">
                <a:cs typeface="Times New Roman" pitchFamily="18" charset="0"/>
              </a:rPr>
              <a:t>In general the entropy change during a process is defined as</a:t>
            </a:r>
            <a:endParaRPr lang="en-US" sz="2400" dirty="0"/>
          </a:p>
        </p:txBody>
      </p:sp>
      <p:graphicFrame>
        <p:nvGraphicFramePr>
          <p:cNvPr id="4098" name="Object 6"/>
          <p:cNvGraphicFramePr>
            <a:graphicFrameLocks noChangeAspect="1"/>
          </p:cNvGraphicFramePr>
          <p:nvPr/>
        </p:nvGraphicFramePr>
        <p:xfrm>
          <a:off x="3419872" y="1498833"/>
          <a:ext cx="1742678" cy="994063"/>
        </p:xfrm>
        <a:graphic>
          <a:graphicData uri="http://schemas.openxmlformats.org/presentationml/2006/ole">
            <p:oleObj spid="_x0000_s166914" name="Equation" r:id="rId4" imgW="685800" imgH="393700" progId="Equation.DSMT4">
              <p:embed/>
            </p:oleObj>
          </a:graphicData>
        </a:graphic>
      </p:graphicFrame>
      <p:sp>
        <p:nvSpPr>
          <p:cNvPr id="4105" name="Rectangle 8"/>
          <p:cNvSpPr>
            <a:spLocks noChangeArrowheads="1"/>
          </p:cNvSpPr>
          <p:nvPr/>
        </p:nvSpPr>
        <p:spPr bwMode="auto">
          <a:xfrm>
            <a:off x="304800" y="2420888"/>
            <a:ext cx="8839200" cy="1200329"/>
          </a:xfrm>
          <a:prstGeom prst="rect">
            <a:avLst/>
          </a:prstGeom>
          <a:noFill/>
          <a:ln w="9525">
            <a:noFill/>
            <a:miter lim="800000"/>
            <a:headEnd/>
            <a:tailEnd/>
          </a:ln>
        </p:spPr>
        <p:txBody>
          <a:bodyPr anchor="ctr">
            <a:spAutoFit/>
          </a:bodyPr>
          <a:lstStyle/>
          <a:p>
            <a:r>
              <a:rPr lang="en-US" sz="2400" dirty="0">
                <a:cs typeface="Times New Roman" pitchFamily="18" charset="0"/>
              </a:rPr>
              <a:t>where </a:t>
            </a:r>
            <a:r>
              <a:rPr lang="en-US" sz="2400" dirty="0" smtClean="0">
                <a:cs typeface="Times New Roman" pitchFamily="18" charset="0"/>
              </a:rPr>
              <a:t>= </a:t>
            </a:r>
            <a:r>
              <a:rPr lang="en-US" sz="2400" dirty="0">
                <a:cs typeface="Times New Roman" pitchFamily="18" charset="0"/>
              </a:rPr>
              <a:t>holds for the internally reversible process</a:t>
            </a:r>
            <a:endParaRPr lang="en-US" sz="2400" dirty="0"/>
          </a:p>
          <a:p>
            <a:r>
              <a:rPr lang="en-US" sz="2400" dirty="0"/>
              <a:t>	</a:t>
            </a:r>
            <a:r>
              <a:rPr lang="en-US" sz="2400" dirty="0">
                <a:cs typeface="Times New Roman" pitchFamily="18" charset="0"/>
              </a:rPr>
              <a:t>&gt; holds for the irreversible process </a:t>
            </a:r>
          </a:p>
          <a:p>
            <a:pPr eaLnBrk="0" hangingPunct="0"/>
            <a:endParaRPr lang="en-US" sz="2400" dirty="0"/>
          </a:p>
        </p:txBody>
      </p:sp>
      <p:sp>
        <p:nvSpPr>
          <p:cNvPr id="4106" name="Rectangle 10"/>
          <p:cNvSpPr>
            <a:spLocks noChangeArrowheads="1"/>
          </p:cNvSpPr>
          <p:nvPr/>
        </p:nvSpPr>
        <p:spPr bwMode="auto">
          <a:xfrm>
            <a:off x="0" y="3043238"/>
            <a:ext cx="9144000" cy="0"/>
          </a:xfrm>
          <a:prstGeom prst="rect">
            <a:avLst/>
          </a:prstGeom>
          <a:noFill/>
          <a:ln w="9525">
            <a:noFill/>
            <a:miter lim="800000"/>
            <a:headEnd/>
            <a:tailEnd/>
          </a:ln>
        </p:spPr>
        <p:txBody>
          <a:bodyPr wrap="none" anchor="ctr">
            <a:spAutoFit/>
          </a:bodyPr>
          <a:lstStyle/>
          <a:p>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7" name="Slide Number Placeholder 3"/>
          <p:cNvSpPr>
            <a:spLocks noGrp="1"/>
          </p:cNvSpPr>
          <p:nvPr>
            <p:ph type="sldNum" sz="quarter" idx="12"/>
          </p:nvPr>
        </p:nvSpPr>
        <p:spPr>
          <a:noFill/>
        </p:spPr>
        <p:txBody>
          <a:bodyPr/>
          <a:lstStyle/>
          <a:p>
            <a:fld id="{112ADDE9-0A99-4D92-855C-DA6122FCCF2C}" type="slidenum">
              <a:rPr lang="en-US" smtClean="0"/>
              <a:pPr/>
              <a:t>103</a:t>
            </a:fld>
            <a:endParaRPr lang="en-US" smtClean="0"/>
          </a:p>
        </p:txBody>
      </p:sp>
      <p:sp>
        <p:nvSpPr>
          <p:cNvPr id="6148" name="Rectangle 4"/>
          <p:cNvSpPr>
            <a:spLocks noChangeArrowheads="1"/>
          </p:cNvSpPr>
          <p:nvPr/>
        </p:nvSpPr>
        <p:spPr bwMode="auto">
          <a:xfrm>
            <a:off x="152400" y="152400"/>
            <a:ext cx="8839200" cy="1465263"/>
          </a:xfrm>
          <a:prstGeom prst="rect">
            <a:avLst/>
          </a:prstGeom>
          <a:noFill/>
          <a:ln w="9525">
            <a:noFill/>
            <a:miter lim="800000"/>
            <a:headEnd/>
            <a:tailEnd/>
          </a:ln>
        </p:spPr>
        <p:txBody>
          <a:bodyPr anchor="ctr">
            <a:spAutoFit/>
          </a:bodyPr>
          <a:lstStyle/>
          <a:p>
            <a:r>
              <a:rPr lang="en-US" b="1"/>
              <a:t>Definition of Second Law of Thermodynamics</a:t>
            </a:r>
          </a:p>
          <a:p>
            <a:endParaRPr lang="en-US"/>
          </a:p>
          <a:p>
            <a:r>
              <a:rPr lang="en-US"/>
              <a:t>Now consider an isolated system composed of several subsystems exchanging energy among themselves.  Since the isolated system has no energy transfer across its system boundary, the heat transfer across the system boundary is zero. </a:t>
            </a:r>
          </a:p>
        </p:txBody>
      </p:sp>
      <p:pic>
        <p:nvPicPr>
          <p:cNvPr id="6149" name="Picture 5" descr="06006 copy"/>
          <p:cNvPicPr>
            <a:picLocks noChangeAspect="1" noChangeArrowheads="1"/>
          </p:cNvPicPr>
          <p:nvPr/>
        </p:nvPicPr>
        <p:blipFill>
          <a:blip r:embed="rId4" cstate="print"/>
          <a:srcRect/>
          <a:stretch>
            <a:fillRect/>
          </a:stretch>
        </p:blipFill>
        <p:spPr bwMode="auto">
          <a:xfrm>
            <a:off x="2667000" y="1676400"/>
            <a:ext cx="3736975" cy="2590800"/>
          </a:xfrm>
          <a:prstGeom prst="rect">
            <a:avLst/>
          </a:prstGeom>
          <a:noFill/>
          <a:ln w="9525">
            <a:noFill/>
            <a:miter lim="800000"/>
            <a:headEnd/>
            <a:tailEnd/>
          </a:ln>
        </p:spPr>
      </p:pic>
      <p:sp>
        <p:nvSpPr>
          <p:cNvPr id="6150" name="Rectangle 6"/>
          <p:cNvSpPr>
            <a:spLocks noChangeArrowheads="1"/>
          </p:cNvSpPr>
          <p:nvPr/>
        </p:nvSpPr>
        <p:spPr bwMode="auto">
          <a:xfrm>
            <a:off x="0" y="4267200"/>
            <a:ext cx="5835650" cy="366713"/>
          </a:xfrm>
          <a:prstGeom prst="rect">
            <a:avLst/>
          </a:prstGeom>
          <a:noFill/>
          <a:ln w="9525">
            <a:noFill/>
            <a:miter lim="800000"/>
            <a:headEnd/>
            <a:tailEnd/>
          </a:ln>
        </p:spPr>
        <p:txBody>
          <a:bodyPr wrap="none" anchor="ctr">
            <a:spAutoFit/>
          </a:bodyPr>
          <a:lstStyle/>
          <a:p>
            <a:r>
              <a:rPr lang="en-US"/>
              <a:t>Applying the definition of entropy to the isolated system </a:t>
            </a:r>
          </a:p>
        </p:txBody>
      </p:sp>
      <p:pic>
        <p:nvPicPr>
          <p:cNvPr id="6151" name="Picture 7"/>
          <p:cNvPicPr>
            <a:picLocks noChangeAspect="1" noChangeArrowheads="1"/>
          </p:cNvPicPr>
          <p:nvPr/>
        </p:nvPicPr>
        <p:blipFill>
          <a:blip r:embed="rId5" cstate="print"/>
          <a:srcRect/>
          <a:stretch>
            <a:fillRect/>
          </a:stretch>
        </p:blipFill>
        <p:spPr bwMode="auto">
          <a:xfrm>
            <a:off x="3276600" y="4724400"/>
            <a:ext cx="2819400" cy="741363"/>
          </a:xfrm>
          <a:prstGeom prst="rect">
            <a:avLst/>
          </a:prstGeom>
          <a:noFill/>
          <a:ln w="9525">
            <a:noFill/>
            <a:miter lim="800000"/>
            <a:headEnd/>
            <a:tailEnd/>
          </a:ln>
        </p:spPr>
      </p:pic>
      <p:sp>
        <p:nvSpPr>
          <p:cNvPr id="6152" name="Rectangle 9"/>
          <p:cNvSpPr>
            <a:spLocks noChangeArrowheads="1"/>
          </p:cNvSpPr>
          <p:nvPr/>
        </p:nvSpPr>
        <p:spPr bwMode="auto">
          <a:xfrm>
            <a:off x="0" y="5410200"/>
            <a:ext cx="5289550" cy="366713"/>
          </a:xfrm>
          <a:prstGeom prst="rect">
            <a:avLst/>
          </a:prstGeom>
          <a:noFill/>
          <a:ln w="9525">
            <a:noFill/>
            <a:miter lim="800000"/>
            <a:headEnd/>
            <a:tailEnd/>
          </a:ln>
        </p:spPr>
        <p:txBody>
          <a:bodyPr wrap="none" anchor="ctr">
            <a:spAutoFit/>
          </a:bodyPr>
          <a:lstStyle/>
          <a:p>
            <a:r>
              <a:rPr lang="en-US">
                <a:cs typeface="Times New Roman" pitchFamily="18" charset="0"/>
              </a:rPr>
              <a:t>The total entropy change for the isolated system is</a:t>
            </a:r>
            <a:endParaRPr lang="en-US"/>
          </a:p>
        </p:txBody>
      </p:sp>
      <p:graphicFrame>
        <p:nvGraphicFramePr>
          <p:cNvPr id="6146" name="Object 8"/>
          <p:cNvGraphicFramePr>
            <a:graphicFrameLocks noChangeAspect="1"/>
          </p:cNvGraphicFramePr>
          <p:nvPr/>
        </p:nvGraphicFramePr>
        <p:xfrm>
          <a:off x="4038600" y="5943600"/>
          <a:ext cx="1476375" cy="447675"/>
        </p:xfrm>
        <a:graphic>
          <a:graphicData uri="http://schemas.openxmlformats.org/presentationml/2006/ole">
            <p:oleObj spid="_x0000_s168962" name="Equation" r:id="rId6" imgW="749300" imgH="228600" progId="Equation.DSMT4">
              <p:embed/>
            </p:oleObj>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1" name="Slide Number Placeholder 3"/>
          <p:cNvSpPr>
            <a:spLocks noGrp="1"/>
          </p:cNvSpPr>
          <p:nvPr>
            <p:ph type="sldNum" sz="quarter" idx="12"/>
          </p:nvPr>
        </p:nvSpPr>
        <p:spPr>
          <a:noFill/>
        </p:spPr>
        <p:txBody>
          <a:bodyPr/>
          <a:lstStyle/>
          <a:p>
            <a:fld id="{9A20E2BC-84EE-4E0E-AC46-AB4742822FDA}" type="slidenum">
              <a:rPr lang="en-US" smtClean="0"/>
              <a:pPr/>
              <a:t>104</a:t>
            </a:fld>
            <a:endParaRPr lang="en-US" smtClean="0"/>
          </a:p>
        </p:txBody>
      </p:sp>
      <p:sp>
        <p:nvSpPr>
          <p:cNvPr id="7172" name="Rectangle 4"/>
          <p:cNvSpPr>
            <a:spLocks noChangeArrowheads="1"/>
          </p:cNvSpPr>
          <p:nvPr/>
        </p:nvSpPr>
        <p:spPr bwMode="auto">
          <a:xfrm>
            <a:off x="152400" y="44038"/>
            <a:ext cx="8839200" cy="3600986"/>
          </a:xfrm>
          <a:prstGeom prst="rect">
            <a:avLst/>
          </a:prstGeom>
          <a:noFill/>
          <a:ln w="9525">
            <a:noFill/>
            <a:miter lim="800000"/>
            <a:headEnd/>
            <a:tailEnd/>
          </a:ln>
        </p:spPr>
        <p:txBody>
          <a:bodyPr anchor="ctr">
            <a:spAutoFit/>
          </a:bodyPr>
          <a:lstStyle/>
          <a:p>
            <a:r>
              <a:rPr lang="en-US" dirty="0"/>
              <a:t>This equation is the working definition of the second law of thermodynamics.  The second law, known as </a:t>
            </a:r>
            <a:r>
              <a:rPr lang="en-US" b="1" dirty="0"/>
              <a:t>the principle of increase of entropy</a:t>
            </a:r>
            <a:r>
              <a:rPr lang="en-US" dirty="0"/>
              <a:t>, is stated as</a:t>
            </a:r>
          </a:p>
          <a:p>
            <a:endParaRPr lang="en-US" b="1" dirty="0"/>
          </a:p>
          <a:p>
            <a:r>
              <a:rPr lang="en-US" b="1" dirty="0"/>
              <a:t>	</a:t>
            </a:r>
            <a:r>
              <a:rPr lang="en-US" sz="2400" b="1" dirty="0"/>
              <a:t>The total entropy change of an isolated system </a:t>
            </a:r>
            <a:r>
              <a:rPr lang="en-US" sz="2400" b="1" dirty="0" smtClean="0"/>
              <a:t>	during </a:t>
            </a:r>
            <a:r>
              <a:rPr lang="en-US" sz="2400" b="1" dirty="0"/>
              <a:t>a process </a:t>
            </a:r>
            <a:r>
              <a:rPr lang="en-US" sz="2400" b="1" dirty="0" smtClean="0"/>
              <a:t>always </a:t>
            </a:r>
            <a:r>
              <a:rPr lang="en-US" sz="2400" b="1" dirty="0"/>
              <a:t>increases or, in the </a:t>
            </a:r>
            <a:r>
              <a:rPr lang="en-US" sz="2400" b="1" dirty="0" smtClean="0"/>
              <a:t>	limiting </a:t>
            </a:r>
            <a:r>
              <a:rPr lang="en-US" sz="2400" b="1" dirty="0"/>
              <a:t>case of a reversible process, 	remains </a:t>
            </a:r>
            <a:r>
              <a:rPr lang="en-US" sz="2400" b="1" dirty="0" smtClean="0"/>
              <a:t>	constant. No process is possible for which the total 	entropy decreases.</a:t>
            </a:r>
            <a:endParaRPr lang="en-US" sz="2400" dirty="0"/>
          </a:p>
          <a:p>
            <a:endParaRPr lang="en-US" dirty="0"/>
          </a:p>
          <a:p>
            <a:r>
              <a:rPr lang="en-US" dirty="0"/>
              <a:t>Now consider a general system exchanging mass as well as energy with its surroundings. </a:t>
            </a:r>
          </a:p>
        </p:txBody>
      </p:sp>
      <p:pic>
        <p:nvPicPr>
          <p:cNvPr id="7173" name="Picture 5" descr="06007 copy"/>
          <p:cNvPicPr>
            <a:picLocks noChangeAspect="1" noChangeArrowheads="1"/>
          </p:cNvPicPr>
          <p:nvPr/>
        </p:nvPicPr>
        <p:blipFill>
          <a:blip r:embed="rId4" cstate="print"/>
          <a:srcRect/>
          <a:stretch>
            <a:fillRect/>
          </a:stretch>
        </p:blipFill>
        <p:spPr bwMode="auto">
          <a:xfrm>
            <a:off x="251520" y="3717032"/>
            <a:ext cx="3124200" cy="3195067"/>
          </a:xfrm>
          <a:prstGeom prst="rect">
            <a:avLst/>
          </a:prstGeom>
          <a:noFill/>
          <a:ln w="9525">
            <a:noFill/>
            <a:miter lim="800000"/>
            <a:headEnd/>
            <a:tailEnd/>
          </a:ln>
        </p:spPr>
      </p:pic>
      <p:sp>
        <p:nvSpPr>
          <p:cNvPr id="7174" name="Rectangle 7"/>
          <p:cNvSpPr>
            <a:spLocks noChangeArrowheads="1"/>
          </p:cNvSpPr>
          <p:nvPr/>
        </p:nvSpPr>
        <p:spPr bwMode="auto">
          <a:xfrm>
            <a:off x="0" y="3190875"/>
            <a:ext cx="9144000" cy="0"/>
          </a:xfrm>
          <a:prstGeom prst="rect">
            <a:avLst/>
          </a:prstGeom>
          <a:noFill/>
          <a:ln w="9525">
            <a:noFill/>
            <a:miter lim="800000"/>
            <a:headEnd/>
            <a:tailEnd/>
          </a:ln>
        </p:spPr>
        <p:txBody>
          <a:bodyPr wrap="none" anchor="ctr">
            <a:spAutoFit/>
          </a:bodyPr>
          <a:lstStyle/>
          <a:p>
            <a:endParaRPr lang="en-US"/>
          </a:p>
        </p:txBody>
      </p:sp>
      <p:graphicFrame>
        <p:nvGraphicFramePr>
          <p:cNvPr id="7170" name="Object 6"/>
          <p:cNvGraphicFramePr>
            <a:graphicFrameLocks noChangeAspect="1"/>
          </p:cNvGraphicFramePr>
          <p:nvPr/>
        </p:nvGraphicFramePr>
        <p:xfrm>
          <a:off x="3633788" y="3657600"/>
          <a:ext cx="4491037" cy="533400"/>
        </p:xfrm>
        <a:graphic>
          <a:graphicData uri="http://schemas.openxmlformats.org/presentationml/2006/ole">
            <p:oleObj spid="_x0000_s169986" name="Equation" r:id="rId5" imgW="2145369" imgH="253890" progId="Equation.DSMT4">
              <p:embed/>
            </p:oleObj>
          </a:graphicData>
        </a:graphic>
      </p:graphicFrame>
      <p:sp>
        <p:nvSpPr>
          <p:cNvPr id="7175" name="TextBox 8"/>
          <p:cNvSpPr txBox="1">
            <a:spLocks noChangeArrowheads="1"/>
          </p:cNvSpPr>
          <p:nvPr/>
        </p:nvSpPr>
        <p:spPr bwMode="auto">
          <a:xfrm>
            <a:off x="3733800" y="4343400"/>
            <a:ext cx="5181600" cy="923925"/>
          </a:xfrm>
          <a:prstGeom prst="rect">
            <a:avLst/>
          </a:prstGeom>
          <a:noFill/>
          <a:ln w="9525">
            <a:noFill/>
            <a:miter lim="800000"/>
            <a:headEnd/>
            <a:tailEnd/>
          </a:ln>
        </p:spPr>
        <p:txBody>
          <a:bodyPr>
            <a:spAutoFit/>
          </a:bodyPr>
          <a:lstStyle/>
          <a:p>
            <a:r>
              <a:rPr lang="en-US" dirty="0"/>
              <a:t>where 	= holds for the totally reversible process</a:t>
            </a:r>
          </a:p>
          <a:p>
            <a:r>
              <a:rPr lang="en-US" dirty="0"/>
              <a:t>	&gt; holds for the irreversible process </a:t>
            </a:r>
          </a:p>
          <a:p>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Slide Number Placeholder 3"/>
          <p:cNvSpPr>
            <a:spLocks noGrp="1"/>
          </p:cNvSpPr>
          <p:nvPr>
            <p:ph type="sldNum" sz="quarter" idx="12"/>
          </p:nvPr>
        </p:nvSpPr>
        <p:spPr>
          <a:noFill/>
        </p:spPr>
        <p:txBody>
          <a:bodyPr/>
          <a:lstStyle/>
          <a:p>
            <a:fld id="{B55C4063-8991-4F26-877E-5141C1E47A53}" type="slidenum">
              <a:rPr lang="en-US" smtClean="0"/>
              <a:pPr/>
              <a:t>105</a:t>
            </a:fld>
            <a:endParaRPr lang="en-US" smtClean="0"/>
          </a:p>
        </p:txBody>
      </p:sp>
      <p:sp>
        <p:nvSpPr>
          <p:cNvPr id="41987" name="Rectangle 4"/>
          <p:cNvSpPr>
            <a:spLocks noChangeArrowheads="1"/>
          </p:cNvSpPr>
          <p:nvPr/>
        </p:nvSpPr>
        <p:spPr bwMode="auto">
          <a:xfrm>
            <a:off x="152400" y="360673"/>
            <a:ext cx="8839200" cy="4893647"/>
          </a:xfrm>
          <a:prstGeom prst="rect">
            <a:avLst/>
          </a:prstGeom>
          <a:noFill/>
          <a:ln w="9525">
            <a:noFill/>
            <a:miter lim="800000"/>
            <a:headEnd/>
            <a:tailEnd/>
          </a:ln>
        </p:spPr>
        <p:txBody>
          <a:bodyPr anchor="ctr">
            <a:spAutoFit/>
          </a:bodyPr>
          <a:lstStyle/>
          <a:p>
            <a:r>
              <a:rPr lang="en-US" sz="2400" dirty="0" smtClean="0">
                <a:solidFill>
                  <a:srgbClr val="FF0000"/>
                </a:solidFill>
              </a:rPr>
              <a:t>Since all natural processes are irreversible, the entropy is increasing continually! This means systems are constantly in a state of increase disorder or  randomization until the systems reaches a stable equilibrium, where it  attains a state of maximum disorder.</a:t>
            </a:r>
          </a:p>
          <a:p>
            <a:endParaRPr lang="en-US" sz="2400" dirty="0"/>
          </a:p>
          <a:p>
            <a:r>
              <a:rPr lang="en-US" sz="2400" dirty="0"/>
              <a:t>Entropy change is caused by heat transfer and </a:t>
            </a:r>
            <a:r>
              <a:rPr lang="en-US" sz="2400" dirty="0" smtClean="0"/>
              <a:t>irreversibility.  </a:t>
            </a:r>
            <a:r>
              <a:rPr lang="en-US" sz="2400" dirty="0"/>
              <a:t>Heat transfer to a system increases the entropy, and heat transfer from a system decreases it.  The effect of </a:t>
            </a:r>
            <a:r>
              <a:rPr lang="en-US" sz="2400" dirty="0" smtClean="0"/>
              <a:t>irreversibility </a:t>
            </a:r>
            <a:r>
              <a:rPr lang="en-US" sz="2400" dirty="0"/>
              <a:t>is always to increase the entropy.</a:t>
            </a:r>
          </a:p>
          <a:p>
            <a:endParaRPr lang="en-US" sz="2400" dirty="0"/>
          </a:p>
          <a:p>
            <a:r>
              <a:rPr lang="en-US" sz="2400" dirty="0"/>
              <a:t>The increase in entropy principle can be summarized as follows: </a:t>
            </a:r>
          </a:p>
        </p:txBody>
      </p:sp>
      <p:pic>
        <p:nvPicPr>
          <p:cNvPr id="41988" name="Picture 6"/>
          <p:cNvPicPr>
            <a:picLocks noChangeAspect="1" noChangeArrowheads="1"/>
          </p:cNvPicPr>
          <p:nvPr/>
        </p:nvPicPr>
        <p:blipFill>
          <a:blip r:embed="rId3" cstate="print"/>
          <a:srcRect/>
          <a:stretch>
            <a:fillRect/>
          </a:stretch>
        </p:blipFill>
        <p:spPr bwMode="auto">
          <a:xfrm>
            <a:off x="2514600" y="5257800"/>
            <a:ext cx="4897438" cy="1292225"/>
          </a:xfrm>
          <a:prstGeom prst="rect">
            <a:avLst/>
          </a:prstGeom>
          <a:noFill/>
          <a:ln w="9525">
            <a:noFill/>
            <a:miter lim="800000"/>
            <a:headEnd/>
            <a:tailEnd/>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Slide Number Placeholder 3"/>
          <p:cNvSpPr>
            <a:spLocks noGrp="1"/>
          </p:cNvSpPr>
          <p:nvPr>
            <p:ph type="sldNum" sz="quarter" idx="12"/>
          </p:nvPr>
        </p:nvSpPr>
        <p:spPr>
          <a:noFill/>
        </p:spPr>
        <p:txBody>
          <a:bodyPr/>
          <a:lstStyle/>
          <a:p>
            <a:fld id="{C3BB949E-65B0-4D5A-A839-7707DCC33CA9}" type="slidenum">
              <a:rPr lang="en-US" smtClean="0"/>
              <a:pPr/>
              <a:t>106</a:t>
            </a:fld>
            <a:endParaRPr lang="en-US" smtClean="0"/>
          </a:p>
        </p:txBody>
      </p:sp>
      <p:sp>
        <p:nvSpPr>
          <p:cNvPr id="8196" name="Rectangle 5"/>
          <p:cNvSpPr>
            <a:spLocks noChangeArrowheads="1"/>
          </p:cNvSpPr>
          <p:nvPr/>
        </p:nvSpPr>
        <p:spPr bwMode="auto">
          <a:xfrm>
            <a:off x="152400" y="1096862"/>
            <a:ext cx="8839200" cy="4647426"/>
          </a:xfrm>
          <a:prstGeom prst="rect">
            <a:avLst/>
          </a:prstGeom>
          <a:noFill/>
          <a:ln w="9525">
            <a:noFill/>
            <a:miter lim="800000"/>
            <a:headEnd/>
            <a:tailEnd/>
          </a:ln>
        </p:spPr>
        <p:txBody>
          <a:bodyPr anchor="ctr">
            <a:spAutoFit/>
          </a:bodyPr>
          <a:lstStyle/>
          <a:p>
            <a:pPr marL="342900" indent="-342900"/>
            <a:r>
              <a:rPr lang="en-US" sz="2400" b="1" dirty="0">
                <a:cs typeface="Times New Roman" pitchFamily="18" charset="0"/>
              </a:rPr>
              <a:t>Some Remarks about Entropy</a:t>
            </a:r>
          </a:p>
          <a:p>
            <a:pPr marL="342900" indent="-342900"/>
            <a:endParaRPr lang="en-US" dirty="0" smtClean="0"/>
          </a:p>
          <a:p>
            <a:pPr marL="342900" indent="-342900"/>
            <a:endParaRPr lang="en-US" dirty="0"/>
          </a:p>
          <a:p>
            <a:pPr marL="342900" indent="-342900">
              <a:buFontTx/>
              <a:buAutoNum type="arabicPeriod"/>
            </a:pPr>
            <a:r>
              <a:rPr lang="en-US" sz="2000" dirty="0">
                <a:cs typeface="Times New Roman" pitchFamily="18" charset="0"/>
              </a:rPr>
              <a:t>Processes can occur in a certain direction only, not in just any direction, such that </a:t>
            </a:r>
            <a:r>
              <a:rPr lang="en-US" sz="2000" i="1" dirty="0">
                <a:cs typeface="Times New Roman" pitchFamily="18" charset="0"/>
              </a:rPr>
              <a:t>S</a:t>
            </a:r>
            <a:r>
              <a:rPr lang="en-US" sz="2000" baseline="-30000" dirty="0">
                <a:cs typeface="Times New Roman" pitchFamily="18" charset="0"/>
              </a:rPr>
              <a:t>gen</a:t>
            </a:r>
            <a:r>
              <a:rPr lang="en-US" sz="2000" dirty="0">
                <a:cs typeface="Times New Roman" pitchFamily="18" charset="0"/>
              </a:rPr>
              <a:t>≥</a:t>
            </a:r>
            <a:r>
              <a:rPr lang="en-US" sz="2000" dirty="0"/>
              <a:t>0.</a:t>
            </a:r>
          </a:p>
          <a:p>
            <a:pPr marL="342900" indent="-342900">
              <a:buFontTx/>
              <a:buAutoNum type="arabicPeriod"/>
            </a:pPr>
            <a:endParaRPr lang="en-US" sz="2000" dirty="0"/>
          </a:p>
          <a:p>
            <a:pPr marL="342900" indent="-342900">
              <a:buFontTx/>
              <a:buAutoNum type="arabicPeriod"/>
            </a:pPr>
            <a:r>
              <a:rPr lang="en-US" sz="2000" dirty="0"/>
              <a:t>Entropy is a </a:t>
            </a:r>
            <a:r>
              <a:rPr lang="en-US" sz="2000" dirty="0" smtClean="0"/>
              <a:t>non-conserved </a:t>
            </a:r>
            <a:r>
              <a:rPr lang="en-US" sz="2000" dirty="0"/>
              <a:t>property, and there is no such thing as the conservation of entropy principle.  The entropy of the universe is continuously increasing.</a:t>
            </a:r>
          </a:p>
          <a:p>
            <a:pPr marL="342900" indent="-342900">
              <a:buFontTx/>
              <a:buAutoNum type="arabicPeriod"/>
            </a:pPr>
            <a:endParaRPr lang="en-US" sz="2000" dirty="0"/>
          </a:p>
          <a:p>
            <a:pPr marL="342900" indent="-342900">
              <a:buFontTx/>
              <a:buAutoNum type="arabicPeriod"/>
            </a:pPr>
            <a:r>
              <a:rPr lang="en-US" sz="2000" dirty="0"/>
              <a:t>The performance of engineering systems is degraded by the presence of </a:t>
            </a:r>
            <a:r>
              <a:rPr lang="en-US" sz="2000" dirty="0" err="1"/>
              <a:t>irreversibilities</a:t>
            </a:r>
            <a:r>
              <a:rPr lang="en-US" sz="2000" dirty="0"/>
              <a:t>, and entropy generation is a measure of the magnitudes of the </a:t>
            </a:r>
            <a:r>
              <a:rPr lang="en-US" sz="2000" dirty="0" err="1"/>
              <a:t>irreversibilities</a:t>
            </a:r>
            <a:r>
              <a:rPr lang="en-US" sz="2000" dirty="0"/>
              <a:t> present during that process.</a:t>
            </a:r>
          </a:p>
          <a:p>
            <a:pPr marL="342900" indent="-342900">
              <a:buFontTx/>
              <a:buAutoNum type="arabicPeriod"/>
            </a:pPr>
            <a:endParaRPr lang="en-US" dirty="0"/>
          </a:p>
          <a:p>
            <a:pPr marL="342900" indent="-342900"/>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1"/>
          <p:cNvSpPr>
            <a:spLocks noGrp="1"/>
          </p:cNvSpPr>
          <p:nvPr>
            <p:ph type="sldNum" sz="quarter" idx="12"/>
          </p:nvPr>
        </p:nvSpPr>
        <p:spPr>
          <a:noFill/>
        </p:spPr>
        <p:txBody>
          <a:bodyPr/>
          <a:lstStyle/>
          <a:p>
            <a:fld id="{476D134E-E931-47C8-B3C5-5CA5FD2CC83C}" type="slidenum">
              <a:rPr lang="en-US" smtClean="0"/>
              <a:pPr/>
              <a:t>107</a:t>
            </a:fld>
            <a:endParaRPr lang="en-US" smtClean="0"/>
          </a:p>
        </p:txBody>
      </p:sp>
      <p:sp>
        <p:nvSpPr>
          <p:cNvPr id="43011"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pSp>
        <p:nvGrpSpPr>
          <p:cNvPr id="2" name="Group 43"/>
          <p:cNvGrpSpPr>
            <a:grpSpLocks/>
          </p:cNvGrpSpPr>
          <p:nvPr/>
        </p:nvGrpSpPr>
        <p:grpSpPr bwMode="auto">
          <a:xfrm>
            <a:off x="1043608" y="-641102"/>
            <a:ext cx="5715000" cy="4502150"/>
            <a:chOff x="2133600" y="-1225361"/>
            <a:chExt cx="5715000" cy="4730561"/>
          </a:xfrm>
        </p:grpSpPr>
        <p:cxnSp>
          <p:nvCxnSpPr>
            <p:cNvPr id="4" name="Straight Arrow Connector 3"/>
            <p:cNvCxnSpPr/>
            <p:nvPr/>
          </p:nvCxnSpPr>
          <p:spPr>
            <a:xfrm rot="5400000" flipH="1" flipV="1">
              <a:off x="1714550" y="2094119"/>
              <a:ext cx="1904902" cy="31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2667000" y="3048157"/>
              <a:ext cx="28956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Arc 9"/>
            <p:cNvSpPr/>
            <p:nvPr/>
          </p:nvSpPr>
          <p:spPr>
            <a:xfrm rot="7296450">
              <a:off x="2340810" y="-16521"/>
              <a:ext cx="3746417" cy="1328738"/>
            </a:xfrm>
            <a:prstGeom prst="arc">
              <a:avLst>
                <a:gd name="adj1" fmla="val 15952305"/>
                <a:gd name="adj2" fmla="val 0"/>
              </a:avLst>
            </a:prstGeom>
            <a:ln w="28575">
              <a:solidFill>
                <a:srgbClr val="FF0000"/>
              </a:solidFill>
              <a:headEnd type="oval" w="med" len="med"/>
              <a:tailEnd type="oval" w="med" len="med"/>
            </a:ln>
          </p:spPr>
          <p:style>
            <a:lnRef idx="1">
              <a:schemeClr val="dk1"/>
            </a:lnRef>
            <a:fillRef idx="0">
              <a:schemeClr val="dk1"/>
            </a:fillRef>
            <a:effectRef idx="0">
              <a:schemeClr val="dk1"/>
            </a:effectRef>
            <a:fontRef idx="minor">
              <a:schemeClr val="tx1"/>
            </a:fontRef>
          </p:style>
          <p:txBody>
            <a:bodyPr anchor="ctr"/>
            <a:lstStyle/>
            <a:p>
              <a:pPr algn="ctr">
                <a:defRPr/>
              </a:pPr>
              <a:endParaRPr lang="en-US"/>
            </a:p>
          </p:txBody>
        </p:sp>
        <p:sp>
          <p:nvSpPr>
            <p:cNvPr id="43021" name="TextBox 10"/>
            <p:cNvSpPr txBox="1">
              <a:spLocks noChangeArrowheads="1"/>
            </p:cNvSpPr>
            <p:nvPr/>
          </p:nvSpPr>
          <p:spPr bwMode="auto">
            <a:xfrm>
              <a:off x="2819400" y="2133600"/>
              <a:ext cx="381000" cy="369332"/>
            </a:xfrm>
            <a:prstGeom prst="rect">
              <a:avLst/>
            </a:prstGeom>
            <a:noFill/>
            <a:ln w="9525">
              <a:noFill/>
              <a:miter lim="800000"/>
              <a:headEnd/>
              <a:tailEnd/>
            </a:ln>
          </p:spPr>
          <p:txBody>
            <a:bodyPr>
              <a:spAutoFit/>
            </a:bodyPr>
            <a:lstStyle/>
            <a:p>
              <a:r>
                <a:rPr lang="en-US">
                  <a:solidFill>
                    <a:srgbClr val="FF0000"/>
                  </a:solidFill>
                </a:rPr>
                <a:t>1</a:t>
              </a:r>
            </a:p>
          </p:txBody>
        </p:sp>
        <p:sp>
          <p:nvSpPr>
            <p:cNvPr id="43022" name="TextBox 11"/>
            <p:cNvSpPr txBox="1">
              <a:spLocks noChangeArrowheads="1"/>
            </p:cNvSpPr>
            <p:nvPr/>
          </p:nvSpPr>
          <p:spPr bwMode="auto">
            <a:xfrm>
              <a:off x="4953000" y="533400"/>
              <a:ext cx="381000" cy="369332"/>
            </a:xfrm>
            <a:prstGeom prst="rect">
              <a:avLst/>
            </a:prstGeom>
            <a:noFill/>
            <a:ln w="9525">
              <a:noFill/>
              <a:miter lim="800000"/>
              <a:headEnd/>
              <a:tailEnd/>
            </a:ln>
          </p:spPr>
          <p:txBody>
            <a:bodyPr>
              <a:spAutoFit/>
            </a:bodyPr>
            <a:lstStyle/>
            <a:p>
              <a:r>
                <a:rPr lang="en-US">
                  <a:solidFill>
                    <a:srgbClr val="FF0000"/>
                  </a:solidFill>
                </a:rPr>
                <a:t>2</a:t>
              </a:r>
            </a:p>
          </p:txBody>
        </p:sp>
        <p:cxnSp>
          <p:nvCxnSpPr>
            <p:cNvPr id="14" name="Straight Connector 13"/>
            <p:cNvCxnSpPr>
              <a:stCxn id="10" idx="2"/>
            </p:cNvCxnSpPr>
            <p:nvPr/>
          </p:nvCxnSpPr>
          <p:spPr>
            <a:xfrm rot="10800000" flipV="1">
              <a:off x="3200400" y="2242494"/>
              <a:ext cx="31750" cy="805663"/>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787294" y="2003102"/>
              <a:ext cx="2058361" cy="3175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3886200" y="2057341"/>
              <a:ext cx="152400" cy="99081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3733575" y="3352575"/>
              <a:ext cx="30525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3885975" y="3352575"/>
              <a:ext cx="30525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0800000">
              <a:off x="4038600" y="3353409"/>
              <a:ext cx="228600" cy="166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657600" y="3353409"/>
              <a:ext cx="228600" cy="166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030" name="TextBox 35"/>
            <p:cNvSpPr txBox="1">
              <a:spLocks noChangeArrowheads="1"/>
            </p:cNvSpPr>
            <p:nvPr/>
          </p:nvSpPr>
          <p:spPr bwMode="auto">
            <a:xfrm>
              <a:off x="4343400" y="3124200"/>
              <a:ext cx="990600" cy="338554"/>
            </a:xfrm>
            <a:prstGeom prst="rect">
              <a:avLst/>
            </a:prstGeom>
            <a:noFill/>
            <a:ln w="9525">
              <a:noFill/>
              <a:miter lim="800000"/>
              <a:headEnd/>
              <a:tailEnd/>
            </a:ln>
          </p:spPr>
          <p:txBody>
            <a:bodyPr>
              <a:spAutoFit/>
            </a:bodyPr>
            <a:lstStyle/>
            <a:p>
              <a:r>
                <a:rPr lang="en-US" sz="1600"/>
                <a:t>ds</a:t>
              </a:r>
            </a:p>
          </p:txBody>
        </p:sp>
        <p:sp>
          <p:nvSpPr>
            <p:cNvPr id="43031" name="TextBox 36"/>
            <p:cNvSpPr txBox="1">
              <a:spLocks noChangeArrowheads="1"/>
            </p:cNvSpPr>
            <p:nvPr/>
          </p:nvSpPr>
          <p:spPr bwMode="auto">
            <a:xfrm>
              <a:off x="5562600" y="3124200"/>
              <a:ext cx="381000" cy="338554"/>
            </a:xfrm>
            <a:prstGeom prst="rect">
              <a:avLst/>
            </a:prstGeom>
            <a:noFill/>
            <a:ln w="9525">
              <a:noFill/>
              <a:miter lim="800000"/>
              <a:headEnd/>
              <a:tailEnd/>
            </a:ln>
          </p:spPr>
          <p:txBody>
            <a:bodyPr>
              <a:spAutoFit/>
            </a:bodyPr>
            <a:lstStyle/>
            <a:p>
              <a:r>
                <a:rPr lang="en-US" sz="1600"/>
                <a:t>s</a:t>
              </a:r>
            </a:p>
          </p:txBody>
        </p:sp>
        <p:sp>
          <p:nvSpPr>
            <p:cNvPr id="43032" name="TextBox 37"/>
            <p:cNvSpPr txBox="1">
              <a:spLocks noChangeArrowheads="1"/>
            </p:cNvSpPr>
            <p:nvPr/>
          </p:nvSpPr>
          <p:spPr bwMode="auto">
            <a:xfrm>
              <a:off x="2133600" y="1066800"/>
              <a:ext cx="304800" cy="338554"/>
            </a:xfrm>
            <a:prstGeom prst="rect">
              <a:avLst/>
            </a:prstGeom>
            <a:noFill/>
            <a:ln w="9525">
              <a:noFill/>
              <a:miter lim="800000"/>
              <a:headEnd/>
              <a:tailEnd/>
            </a:ln>
          </p:spPr>
          <p:txBody>
            <a:bodyPr>
              <a:spAutoFit/>
            </a:bodyPr>
            <a:lstStyle/>
            <a:p>
              <a:r>
                <a:rPr lang="en-US" sz="1600"/>
                <a:t>T</a:t>
              </a:r>
            </a:p>
          </p:txBody>
        </p:sp>
        <p:sp>
          <p:nvSpPr>
            <p:cNvPr id="43033" name="TextBox 38"/>
            <p:cNvSpPr txBox="1">
              <a:spLocks noChangeArrowheads="1"/>
            </p:cNvSpPr>
            <p:nvPr/>
          </p:nvSpPr>
          <p:spPr bwMode="auto">
            <a:xfrm>
              <a:off x="5334000" y="990600"/>
              <a:ext cx="2514600" cy="1754326"/>
            </a:xfrm>
            <a:prstGeom prst="rect">
              <a:avLst/>
            </a:prstGeom>
            <a:noFill/>
            <a:ln w="9525">
              <a:noFill/>
              <a:miter lim="800000"/>
              <a:headEnd/>
              <a:tailEnd/>
            </a:ln>
          </p:spPr>
          <p:txBody>
            <a:bodyPr>
              <a:spAutoFit/>
            </a:bodyPr>
            <a:lstStyle/>
            <a:p>
              <a:r>
                <a:rPr lang="en-US"/>
                <a:t>Area under the process curve is the heat transfer.</a:t>
              </a:r>
            </a:p>
            <a:p>
              <a:endParaRPr lang="en-US"/>
            </a:p>
            <a:p>
              <a:r>
                <a:rPr lang="en-US"/>
                <a:t>Q</a:t>
              </a:r>
              <a:r>
                <a:rPr lang="en-US" baseline="-25000"/>
                <a:t>net</a:t>
              </a:r>
              <a:r>
                <a:rPr lang="en-US"/>
                <a:t> </a:t>
              </a:r>
            </a:p>
            <a:p>
              <a:endParaRPr lang="en-US"/>
            </a:p>
          </p:txBody>
        </p:sp>
        <p:pic>
          <p:nvPicPr>
            <p:cNvPr id="43034"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943600" y="1981200"/>
              <a:ext cx="1093839" cy="762000"/>
            </a:xfrm>
            <a:prstGeom prst="rect">
              <a:avLst/>
            </a:prstGeom>
            <a:noFill/>
            <a:ln w="9525">
              <a:noFill/>
              <a:miter lim="800000"/>
              <a:headEnd/>
              <a:tailEnd/>
            </a:ln>
          </p:spPr>
        </p:pic>
        <p:cxnSp>
          <p:nvCxnSpPr>
            <p:cNvPr id="43" name="Straight Arrow Connector 42"/>
            <p:cNvCxnSpPr/>
            <p:nvPr/>
          </p:nvCxnSpPr>
          <p:spPr>
            <a:xfrm rot="5400000">
              <a:off x="4495653" y="1448125"/>
              <a:ext cx="762294" cy="609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3013" name="TextBox 44"/>
          <p:cNvSpPr txBox="1">
            <a:spLocks noChangeArrowheads="1"/>
          </p:cNvSpPr>
          <p:nvPr/>
        </p:nvSpPr>
        <p:spPr bwMode="auto">
          <a:xfrm>
            <a:off x="683568" y="4509120"/>
            <a:ext cx="6629400" cy="1015663"/>
          </a:xfrm>
          <a:prstGeom prst="rect">
            <a:avLst/>
          </a:prstGeom>
          <a:noFill/>
          <a:ln w="9525">
            <a:noFill/>
            <a:miter lim="800000"/>
            <a:headEnd/>
            <a:tailEnd/>
          </a:ln>
        </p:spPr>
        <p:txBody>
          <a:bodyPr>
            <a:spAutoFit/>
          </a:bodyPr>
          <a:lstStyle/>
          <a:p>
            <a:r>
              <a:rPr lang="en-US" sz="2000" dirty="0"/>
              <a:t>In the above figure, the heat transfer in an internally reversible process is shown as the area under the process curve plotted on the T-S diagram.</a:t>
            </a:r>
          </a:p>
        </p:txBody>
      </p:sp>
      <p:cxnSp>
        <p:nvCxnSpPr>
          <p:cNvPr id="49" name="Straight Arrow Connector 48"/>
          <p:cNvCxnSpPr/>
          <p:nvPr/>
        </p:nvCxnSpPr>
        <p:spPr>
          <a:xfrm rot="16200000" flipH="1">
            <a:off x="4076700" y="2628900"/>
            <a:ext cx="381000" cy="3048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3016" name="Picture 5"/>
          <p:cNvPicPr>
            <a:picLocks noChangeAspect="1" noChangeArrowheads="1"/>
          </p:cNvPicPr>
          <p:nvPr/>
        </p:nvPicPr>
        <p:blipFill>
          <a:blip r:embed="rId3" cstate="print"/>
          <a:srcRect/>
          <a:stretch>
            <a:fillRect/>
          </a:stretch>
        </p:blipFill>
        <p:spPr bwMode="auto">
          <a:xfrm>
            <a:off x="3581400" y="5715000"/>
            <a:ext cx="1958975" cy="762000"/>
          </a:xfrm>
          <a:prstGeom prst="rect">
            <a:avLst/>
          </a:prstGeom>
          <a:noFill/>
          <a:ln w="9525">
            <a:noFill/>
            <a:miter lim="800000"/>
            <a:headEnd/>
            <a:tailEnd/>
          </a:ln>
        </p:spPr>
      </p:pic>
      <p:sp>
        <p:nvSpPr>
          <p:cNvPr id="28" name="Rectangle 27"/>
          <p:cNvSpPr/>
          <p:nvPr/>
        </p:nvSpPr>
        <p:spPr>
          <a:xfrm>
            <a:off x="1403648" y="107340"/>
            <a:ext cx="5364088" cy="369332"/>
          </a:xfrm>
          <a:prstGeom prst="rect">
            <a:avLst/>
          </a:prstGeom>
        </p:spPr>
        <p:txBody>
          <a:bodyPr wrap="square">
            <a:spAutoFit/>
          </a:bodyPr>
          <a:lstStyle/>
          <a:p>
            <a:pPr marL="342900" indent="-342900"/>
            <a:r>
              <a:rPr lang="en-US" b="1" dirty="0" smtClean="0"/>
              <a:t>Temperature-Entropy Diagram (T-S Curve) </a:t>
            </a:r>
            <a:endParaRPr lang="en-US" b="1"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276872"/>
            <a:ext cx="7772400" cy="1362075"/>
          </a:xfrm>
        </p:spPr>
        <p:txBody>
          <a:bodyPr/>
          <a:lstStyle/>
          <a:p>
            <a:pPr algn="ctr"/>
            <a:r>
              <a:rPr lang="en-GB" sz="3200" dirty="0" smtClean="0"/>
              <a:t>Entropy change for closed system</a:t>
            </a:r>
            <a:endParaRPr lang="en-GB" sz="3200" dirty="0"/>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786482"/>
          </a:xfrm>
        </p:spPr>
        <p:txBody>
          <a:bodyPr/>
          <a:lstStyle/>
          <a:p>
            <a:pPr algn="ctr"/>
            <a:r>
              <a:rPr lang="en-GB" sz="2400" dirty="0" smtClean="0"/>
              <a:t>Entropy </a:t>
            </a:r>
            <a:r>
              <a:rPr lang="en-GB" sz="2400" dirty="0" smtClean="0"/>
              <a:t>C</a:t>
            </a:r>
            <a:r>
              <a:rPr lang="en-GB" sz="2400" dirty="0" smtClean="0"/>
              <a:t>hange: Heating at </a:t>
            </a:r>
            <a:r>
              <a:rPr lang="en-GB" sz="2400" dirty="0" smtClean="0"/>
              <a:t>C</a:t>
            </a:r>
            <a:r>
              <a:rPr lang="en-GB" sz="2400" dirty="0" smtClean="0"/>
              <a:t>onstant Volume</a:t>
            </a:r>
            <a:endParaRPr lang="en-GB" sz="2400" dirty="0"/>
          </a:p>
        </p:txBody>
      </p:sp>
      <p:sp>
        <p:nvSpPr>
          <p:cNvPr id="4" name="Rectangle 3"/>
          <p:cNvSpPr/>
          <p:nvPr/>
        </p:nvSpPr>
        <p:spPr>
          <a:xfrm>
            <a:off x="323528" y="1196752"/>
            <a:ext cx="7632848" cy="954107"/>
          </a:xfrm>
          <a:prstGeom prst="rect">
            <a:avLst/>
          </a:prstGeom>
          <a:ln>
            <a:solidFill>
              <a:srgbClr val="0070C0"/>
            </a:solidFill>
          </a:ln>
        </p:spPr>
        <p:txBody>
          <a:bodyPr wrap="square">
            <a:spAutoFit/>
          </a:bodyPr>
          <a:lstStyle/>
          <a:p>
            <a:r>
              <a:rPr lang="en-GB" dirty="0" smtClean="0"/>
              <a:t>Let 1 kg of gas be heated </a:t>
            </a:r>
            <a:r>
              <a:rPr lang="en-GB" dirty="0" smtClean="0"/>
              <a:t>at </a:t>
            </a:r>
            <a:r>
              <a:rPr lang="en-GB" sz="2000" b="1" dirty="0" smtClean="0"/>
              <a:t>constant</a:t>
            </a:r>
            <a:r>
              <a:rPr lang="en-GB" b="1" dirty="0" smtClean="0"/>
              <a:t> </a:t>
            </a:r>
            <a:r>
              <a:rPr lang="en-GB" b="1" dirty="0" smtClean="0"/>
              <a:t>volume</a:t>
            </a:r>
            <a:r>
              <a:rPr lang="en-GB" dirty="0" smtClean="0"/>
              <a:t> and let the change in entropy </a:t>
            </a:r>
            <a:r>
              <a:rPr lang="en-GB" dirty="0" smtClean="0"/>
              <a:t>and absolute </a:t>
            </a:r>
            <a:r>
              <a:rPr lang="en-GB" dirty="0" smtClean="0"/>
              <a:t>temperature be from </a:t>
            </a:r>
            <a:r>
              <a:rPr lang="en-GB" i="1" dirty="0" smtClean="0"/>
              <a:t>s1 to s2 and T1 to </a:t>
            </a:r>
            <a:r>
              <a:rPr lang="en-GB" i="1" dirty="0" smtClean="0"/>
              <a:t>T2 </a:t>
            </a:r>
            <a:r>
              <a:rPr lang="en-GB" dirty="0" smtClean="0"/>
              <a:t>respectively</a:t>
            </a:r>
            <a:r>
              <a:rPr lang="en-GB" dirty="0" smtClean="0"/>
              <a:t>.</a:t>
            </a:r>
            <a:endParaRPr lang="en-GB" dirty="0"/>
          </a:p>
        </p:txBody>
      </p:sp>
      <p:pic>
        <p:nvPicPr>
          <p:cNvPr id="191490" name="Picture 2"/>
          <p:cNvPicPr>
            <a:picLocks noChangeAspect="1" noChangeArrowheads="1"/>
          </p:cNvPicPr>
          <p:nvPr/>
        </p:nvPicPr>
        <p:blipFill>
          <a:blip r:embed="rId2" cstate="print"/>
          <a:srcRect/>
          <a:stretch>
            <a:fillRect/>
          </a:stretch>
        </p:blipFill>
        <p:spPr bwMode="auto">
          <a:xfrm>
            <a:off x="6011204" y="3064011"/>
            <a:ext cx="3132796" cy="3793989"/>
          </a:xfrm>
          <a:prstGeom prst="rect">
            <a:avLst/>
          </a:prstGeom>
          <a:noFill/>
          <a:ln w="9525">
            <a:noFill/>
            <a:miter lim="800000"/>
            <a:headEnd/>
            <a:tailEnd/>
          </a:ln>
        </p:spPr>
      </p:pic>
      <p:pic>
        <p:nvPicPr>
          <p:cNvPr id="191491" name="Picture 3"/>
          <p:cNvPicPr>
            <a:picLocks noChangeAspect="1" noChangeArrowheads="1"/>
          </p:cNvPicPr>
          <p:nvPr/>
        </p:nvPicPr>
        <p:blipFill>
          <a:blip r:embed="rId3" cstate="print"/>
          <a:srcRect/>
          <a:stretch>
            <a:fillRect/>
          </a:stretch>
        </p:blipFill>
        <p:spPr bwMode="auto">
          <a:xfrm>
            <a:off x="-36512" y="2548253"/>
            <a:ext cx="6048672" cy="4401859"/>
          </a:xfrm>
          <a:prstGeom prst="rect">
            <a:avLst/>
          </a:prstGeom>
          <a:noFill/>
          <a:ln w="9525">
            <a:noFill/>
            <a:miter lim="800000"/>
            <a:headEnd/>
            <a:tailEnd/>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Text Box 5"/>
          <p:cNvSpPr txBox="1">
            <a:spLocks noChangeArrowheads="1"/>
          </p:cNvSpPr>
          <p:nvPr/>
        </p:nvSpPr>
        <p:spPr bwMode="auto">
          <a:xfrm>
            <a:off x="88900" y="536575"/>
            <a:ext cx="8991600" cy="4385816"/>
          </a:xfrm>
          <a:prstGeom prst="rect">
            <a:avLst/>
          </a:prstGeom>
          <a:solidFill>
            <a:srgbClr val="EFFFFF"/>
          </a:solidFill>
          <a:ln w="9525">
            <a:solidFill>
              <a:srgbClr val="0000FF"/>
            </a:solidFill>
            <a:miter lim="800000"/>
            <a:headEnd/>
            <a:tailEnd/>
          </a:ln>
          <a:effectLst/>
        </p:spPr>
        <p:txBody>
          <a:bodyPr wrap="square" tIns="91440" bIns="91440">
            <a:spAutoFit/>
          </a:bodyPr>
          <a:lstStyle/>
          <a:p>
            <a:pPr marL="344488" indent="-344488">
              <a:spcAft>
                <a:spcPct val="10000"/>
              </a:spcAft>
              <a:buClr>
                <a:srgbClr val="FF0000"/>
              </a:buClr>
            </a:pPr>
            <a:r>
              <a:rPr lang="en-US" i="1" dirty="0" smtClean="0">
                <a:latin typeface="Times New Roman" pitchFamily="18" charset="0"/>
                <a:cs typeface="Times New Roman" pitchFamily="18" charset="0"/>
                <a:sym typeface="Symbol" pitchFamily="18" charset="2"/>
              </a:rPr>
              <a:t>      To </a:t>
            </a:r>
            <a:r>
              <a:rPr lang="en-US" i="1" dirty="0">
                <a:latin typeface="Times New Roman" pitchFamily="18" charset="0"/>
                <a:cs typeface="Times New Roman" pitchFamily="18" charset="0"/>
                <a:sym typeface="Symbol" pitchFamily="18" charset="2"/>
              </a:rPr>
              <a:t>understand the laws of thermodynamics and how they work, first we need to get </a:t>
            </a:r>
            <a:r>
              <a:rPr lang="en-US" i="1" dirty="0" smtClean="0">
                <a:latin typeface="Times New Roman" pitchFamily="18" charset="0"/>
                <a:cs typeface="Times New Roman" pitchFamily="18" charset="0"/>
                <a:sym typeface="Symbol" pitchFamily="18" charset="2"/>
              </a:rPr>
              <a:t>the terminology </a:t>
            </a:r>
            <a:r>
              <a:rPr lang="en-US" i="1" dirty="0">
                <a:latin typeface="Times New Roman" pitchFamily="18" charset="0"/>
                <a:cs typeface="Times New Roman" pitchFamily="18" charset="0"/>
                <a:sym typeface="Symbol" pitchFamily="18" charset="2"/>
              </a:rPr>
              <a:t>right. Some of the terms may look familiar (as they are used in everyday language as well)- but their meanings are more ‘technical’ and ‘precise’, when used in TD and hence we should </a:t>
            </a:r>
            <a:r>
              <a:rPr lang="en-US" i="1" dirty="0">
                <a:solidFill>
                  <a:srgbClr val="CC3300"/>
                </a:solidFill>
                <a:latin typeface="Times New Roman" pitchFamily="18" charset="0"/>
                <a:cs typeface="Times New Roman" pitchFamily="18" charset="0"/>
                <a:sym typeface="Symbol" pitchFamily="18" charset="2"/>
              </a:rPr>
              <a:t>not</a:t>
            </a:r>
            <a:r>
              <a:rPr lang="en-US" i="1" dirty="0">
                <a:latin typeface="Times New Roman" pitchFamily="18" charset="0"/>
                <a:cs typeface="Times New Roman" pitchFamily="18" charset="0"/>
                <a:sym typeface="Symbol" pitchFamily="18" charset="2"/>
              </a:rPr>
              <a:t> use them ‘casually</a:t>
            </a:r>
            <a:r>
              <a:rPr lang="en-US" i="1" dirty="0" smtClean="0">
                <a:latin typeface="Times New Roman" pitchFamily="18" charset="0"/>
                <a:cs typeface="Times New Roman" pitchFamily="18" charset="0"/>
                <a:sym typeface="Symbol" pitchFamily="18" charset="2"/>
              </a:rPr>
              <a:t>’.</a:t>
            </a:r>
          </a:p>
          <a:p>
            <a:pPr marL="344488" indent="-344488">
              <a:spcAft>
                <a:spcPct val="10000"/>
              </a:spcAft>
              <a:buClr>
                <a:srgbClr val="FF0000"/>
              </a:buClr>
              <a:buFont typeface="Wingdings" pitchFamily="2" charset="2"/>
              <a:buChar char="q"/>
            </a:pPr>
            <a:r>
              <a:rPr lang="en-US" sz="2400" dirty="0" smtClean="0">
                <a:solidFill>
                  <a:srgbClr val="3333FF"/>
                </a:solidFill>
                <a:latin typeface="Times New Roman" pitchFamily="18" charset="0"/>
                <a:cs typeface="Times New Roman" pitchFamily="18" charset="0"/>
                <a:sym typeface="Symbol" pitchFamily="18" charset="2"/>
              </a:rPr>
              <a:t>System</a:t>
            </a:r>
            <a:r>
              <a:rPr lang="en-US" sz="2400" dirty="0" smtClean="0">
                <a:latin typeface="Times New Roman" pitchFamily="18" charset="0"/>
                <a:cs typeface="Times New Roman" pitchFamily="18" charset="0"/>
                <a:sym typeface="Symbol" pitchFamily="18" charset="2"/>
              </a:rPr>
              <a:t> </a:t>
            </a:r>
            <a:r>
              <a:rPr lang="en-US" sz="2400" dirty="0">
                <a:latin typeface="Times New Roman" pitchFamily="18" charset="0"/>
                <a:cs typeface="Times New Roman" pitchFamily="18" charset="0"/>
                <a:sym typeface="Symbol" pitchFamily="18" charset="2"/>
              </a:rPr>
              <a:t>is region where we focus our attention </a:t>
            </a:r>
            <a:r>
              <a:rPr lang="en-US" sz="2400" i="1" dirty="0">
                <a:latin typeface="Times New Roman" pitchFamily="18" charset="0"/>
                <a:cs typeface="Times New Roman" pitchFamily="18" charset="0"/>
                <a:sym typeface="Symbol" pitchFamily="18" charset="2"/>
              </a:rPr>
              <a:t>(Au block in figure).</a:t>
            </a:r>
            <a:endParaRPr lang="en-US" sz="2400" dirty="0">
              <a:latin typeface="Times New Roman" pitchFamily="18" charset="0"/>
              <a:cs typeface="Times New Roman" pitchFamily="18" charset="0"/>
              <a:sym typeface="Symbol" pitchFamily="18" charset="2"/>
            </a:endParaRPr>
          </a:p>
          <a:p>
            <a:pPr marL="344488" indent="-344488">
              <a:spcAft>
                <a:spcPct val="10000"/>
              </a:spcAft>
              <a:buClr>
                <a:srgbClr val="FF0000"/>
              </a:buClr>
              <a:buFont typeface="Wingdings" pitchFamily="2" charset="2"/>
              <a:buChar char="q"/>
            </a:pPr>
            <a:r>
              <a:rPr lang="en-US" sz="2400" dirty="0">
                <a:solidFill>
                  <a:srgbClr val="3333FF"/>
                </a:solidFill>
                <a:latin typeface="Times New Roman" pitchFamily="18" charset="0"/>
                <a:cs typeface="Times New Roman" pitchFamily="18" charset="0"/>
                <a:sym typeface="Symbol" pitchFamily="18" charset="2"/>
              </a:rPr>
              <a:t>Surrounding</a:t>
            </a:r>
            <a:r>
              <a:rPr lang="en-US" sz="2400" dirty="0">
                <a:latin typeface="Times New Roman" pitchFamily="18" charset="0"/>
                <a:cs typeface="Times New Roman" pitchFamily="18" charset="0"/>
                <a:sym typeface="Symbol" pitchFamily="18" charset="2"/>
              </a:rPr>
              <a:t> is the rest of the universe </a:t>
            </a:r>
            <a:r>
              <a:rPr lang="en-US" sz="2400" i="1" dirty="0">
                <a:latin typeface="Times New Roman" pitchFamily="18" charset="0"/>
                <a:cs typeface="Times New Roman" pitchFamily="18" charset="0"/>
                <a:sym typeface="Symbol" pitchFamily="18" charset="2"/>
              </a:rPr>
              <a:t>(the water bath at constant ‘temperature’).</a:t>
            </a:r>
            <a:endParaRPr lang="en-US" sz="2400" dirty="0">
              <a:latin typeface="Times New Roman" pitchFamily="18" charset="0"/>
              <a:cs typeface="Times New Roman" pitchFamily="18" charset="0"/>
              <a:sym typeface="Symbol" pitchFamily="18" charset="2"/>
            </a:endParaRPr>
          </a:p>
          <a:p>
            <a:pPr marL="344488" indent="-344488">
              <a:spcAft>
                <a:spcPct val="10000"/>
              </a:spcAft>
              <a:buClr>
                <a:srgbClr val="FF0000"/>
              </a:buClr>
              <a:buFont typeface="Wingdings" pitchFamily="2" charset="2"/>
              <a:buChar char="q"/>
            </a:pPr>
            <a:r>
              <a:rPr lang="en-US" sz="2400" dirty="0">
                <a:solidFill>
                  <a:srgbClr val="3333FF"/>
                </a:solidFill>
                <a:latin typeface="Times New Roman" pitchFamily="18" charset="0"/>
                <a:cs typeface="Times New Roman" pitchFamily="18" charset="0"/>
                <a:sym typeface="Symbol" pitchFamily="18" charset="2"/>
              </a:rPr>
              <a:t>Universe = System + Surrounding </a:t>
            </a:r>
            <a:r>
              <a:rPr lang="en-US" sz="2400" dirty="0">
                <a:latin typeface="Times New Roman" pitchFamily="18" charset="0"/>
                <a:cs typeface="Times New Roman" pitchFamily="18" charset="0"/>
                <a:sym typeface="Symbol" pitchFamily="18" charset="2"/>
              </a:rPr>
              <a:t>(</a:t>
            </a:r>
            <a:r>
              <a:rPr lang="en-US" sz="1600" dirty="0">
                <a:latin typeface="Times New Roman" pitchFamily="18" charset="0"/>
                <a:cs typeface="Times New Roman" pitchFamily="18" charset="0"/>
                <a:sym typeface="Symbol" pitchFamily="18" charset="2"/>
              </a:rPr>
              <a:t>the part that is within the dotted line box in the figure below</a:t>
            </a:r>
            <a:r>
              <a:rPr lang="en-US" sz="2400" dirty="0">
                <a:latin typeface="Times New Roman" pitchFamily="18" charset="0"/>
                <a:cs typeface="Times New Roman" pitchFamily="18" charset="0"/>
                <a:sym typeface="Symbol" pitchFamily="18" charset="2"/>
              </a:rPr>
              <a:t>)</a:t>
            </a:r>
          </a:p>
          <a:p>
            <a:pPr marL="344488" indent="-344488">
              <a:spcAft>
                <a:spcPct val="10000"/>
              </a:spcAft>
              <a:buClr>
                <a:srgbClr val="FF0000"/>
              </a:buClr>
              <a:buFont typeface="Wingdings" pitchFamily="2" charset="2"/>
              <a:buChar char="q"/>
            </a:pPr>
            <a:r>
              <a:rPr lang="en-US" dirty="0">
                <a:latin typeface="Times New Roman" pitchFamily="18" charset="0"/>
                <a:cs typeface="Times New Roman" pitchFamily="18" charset="0"/>
                <a:sym typeface="Symbol" pitchFamily="18" charset="2"/>
              </a:rPr>
              <a:t>More practically, we can consider the ‘Surrounding’ as the immediate </a:t>
            </a:r>
            <a:r>
              <a:rPr lang="en-US" dirty="0" err="1">
                <a:latin typeface="Times New Roman" pitchFamily="18" charset="0"/>
                <a:cs typeface="Times New Roman" pitchFamily="18" charset="0"/>
                <a:sym typeface="Symbol" pitchFamily="18" charset="2"/>
              </a:rPr>
              <a:t>neighbourhood</a:t>
            </a:r>
            <a:r>
              <a:rPr lang="en-US" dirty="0">
                <a:latin typeface="Times New Roman" pitchFamily="18" charset="0"/>
                <a:cs typeface="Times New Roman" pitchFamily="18" charset="0"/>
                <a:sym typeface="Symbol" pitchFamily="18" charset="2"/>
              </a:rPr>
              <a:t> of the system (the part of the universe at large, with which the system ‘effectively’ interacts).</a:t>
            </a:r>
            <a:br>
              <a:rPr lang="en-US" dirty="0">
                <a:latin typeface="Times New Roman" pitchFamily="18" charset="0"/>
                <a:cs typeface="Times New Roman" pitchFamily="18" charset="0"/>
                <a:sym typeface="Symbol" pitchFamily="18" charset="2"/>
              </a:rPr>
            </a:br>
            <a:r>
              <a:rPr lang="en-US" dirty="0">
                <a:latin typeface="Times New Roman" pitchFamily="18" charset="0"/>
                <a:cs typeface="Times New Roman" pitchFamily="18" charset="0"/>
                <a:sym typeface="Symbol" pitchFamily="18" charset="2"/>
              </a:rPr>
              <a:t>In this scheme of things we can visualize: a system, the surrounding and the universe at large</a:t>
            </a:r>
            <a:r>
              <a:rPr lang="en-US" dirty="0" smtClean="0">
                <a:latin typeface="Times New Roman" pitchFamily="18" charset="0"/>
                <a:cs typeface="Times New Roman" pitchFamily="18" charset="0"/>
                <a:sym typeface="Symbol" pitchFamily="18" charset="2"/>
              </a:rPr>
              <a:t>.</a:t>
            </a:r>
            <a:endParaRPr lang="en-US" dirty="0">
              <a:latin typeface="Times New Roman" pitchFamily="18" charset="0"/>
              <a:cs typeface="Times New Roman" pitchFamily="18" charset="0"/>
              <a:sym typeface="Symbol" pitchFamily="18" charset="2"/>
            </a:endParaRPr>
          </a:p>
        </p:txBody>
      </p:sp>
      <p:sp>
        <p:nvSpPr>
          <p:cNvPr id="2054" name="Text Box 6"/>
          <p:cNvSpPr txBox="1">
            <a:spLocks noChangeArrowheads="1"/>
          </p:cNvSpPr>
          <p:nvPr/>
        </p:nvSpPr>
        <p:spPr bwMode="auto">
          <a:xfrm>
            <a:off x="152400" y="66675"/>
            <a:ext cx="5311582" cy="523220"/>
          </a:xfrm>
          <a:prstGeom prst="rect">
            <a:avLst/>
          </a:prstGeom>
          <a:solidFill>
            <a:srgbClr val="CCFFFF"/>
          </a:solidFill>
          <a:ln w="12700" algn="ctr">
            <a:solidFill>
              <a:srgbClr val="3366FF"/>
            </a:solidFill>
            <a:miter lim="800000"/>
            <a:headEnd/>
            <a:tailEnd/>
          </a:ln>
          <a:effectLst/>
        </p:spPr>
        <p:txBody>
          <a:bodyPr wrap="none">
            <a:spAutoFit/>
          </a:bodyPr>
          <a:lstStyle/>
          <a:p>
            <a:pPr>
              <a:spcBef>
                <a:spcPct val="50000"/>
              </a:spcBef>
            </a:pPr>
            <a:r>
              <a:rPr lang="en-US" sz="2800" dirty="0" smtClean="0">
                <a:solidFill>
                  <a:srgbClr val="0000FF"/>
                </a:solidFill>
                <a:latin typeface="Times New Roman" pitchFamily="18" charset="0"/>
              </a:rPr>
              <a:t>Basic Terminologies and definitions</a:t>
            </a:r>
            <a:endParaRPr lang="en-US" sz="2800" dirty="0">
              <a:solidFill>
                <a:srgbClr val="0000FF"/>
              </a:solidFill>
              <a:latin typeface="Times New Roman" pitchFamily="18" charset="0"/>
            </a:endParaRPr>
          </a:p>
        </p:txBody>
      </p:sp>
      <p:pic>
        <p:nvPicPr>
          <p:cNvPr id="2055" name="Picture 7" descr="unive"/>
          <p:cNvPicPr>
            <a:picLocks noChangeAspect="1" noChangeArrowheads="1"/>
          </p:cNvPicPr>
          <p:nvPr/>
        </p:nvPicPr>
        <p:blipFill>
          <a:blip r:embed="rId2" cstate="print"/>
          <a:srcRect/>
          <a:stretch>
            <a:fillRect/>
          </a:stretch>
        </p:blipFill>
        <p:spPr bwMode="auto">
          <a:xfrm>
            <a:off x="4145582" y="4725144"/>
            <a:ext cx="1506538" cy="1989137"/>
          </a:xfrm>
          <a:prstGeom prst="rect">
            <a:avLst/>
          </a:prstGeom>
          <a:noFill/>
        </p:spPr>
      </p:pic>
      <p:pic>
        <p:nvPicPr>
          <p:cNvPr id="2056" name="Picture 8" descr="sys"/>
          <p:cNvPicPr>
            <a:picLocks noChangeAspect="1" noChangeArrowheads="1"/>
          </p:cNvPicPr>
          <p:nvPr/>
        </p:nvPicPr>
        <p:blipFill>
          <a:blip r:embed="rId3" cstate="print"/>
          <a:srcRect/>
          <a:stretch>
            <a:fillRect/>
          </a:stretch>
        </p:blipFill>
        <p:spPr bwMode="auto">
          <a:xfrm>
            <a:off x="827088" y="4832350"/>
            <a:ext cx="1673225" cy="1944688"/>
          </a:xfrm>
          <a:prstGeom prst="rect">
            <a:avLst/>
          </a:prstGeom>
          <a:noFill/>
        </p:spPr>
      </p:pic>
      <p:sp>
        <p:nvSpPr>
          <p:cNvPr id="2057" name="AutoShape 89"/>
          <p:cNvSpPr>
            <a:spLocks noChangeArrowheads="1"/>
          </p:cNvSpPr>
          <p:nvPr/>
        </p:nvSpPr>
        <p:spPr bwMode="auto">
          <a:xfrm>
            <a:off x="6012160" y="5805264"/>
            <a:ext cx="1944687" cy="817245"/>
          </a:xfrm>
          <a:prstGeom prst="wedgeRoundRectCallout">
            <a:avLst>
              <a:gd name="adj1" fmla="val -75389"/>
              <a:gd name="adj2" fmla="val -7278"/>
              <a:gd name="adj3" fmla="val 16667"/>
            </a:avLst>
          </a:prstGeom>
          <a:solidFill>
            <a:srgbClr val="EAEAEA"/>
          </a:solidFill>
          <a:ln w="9525" algn="ctr">
            <a:solidFill>
              <a:schemeClr val="bg2"/>
            </a:solidFill>
            <a:miter lim="800000"/>
            <a:headEnd/>
            <a:tailEnd/>
          </a:ln>
        </p:spPr>
        <p:txBody>
          <a:bodyPr wrap="square" lIns="0" tIns="0" rIns="0" bIns="0">
            <a:spAutoFit/>
          </a:bodyPr>
          <a:lstStyle/>
          <a:p>
            <a:pPr algn="ctr" eaLnBrk="0" hangingPunct="0"/>
            <a:r>
              <a:rPr lang="en-US" sz="1600" dirty="0">
                <a:solidFill>
                  <a:schemeClr val="bg2"/>
                </a:solidFill>
                <a:latin typeface="Times New Roman" pitchFamily="18" charset="0"/>
              </a:rPr>
              <a:t>In TD we usually do not worry about the universe at large!</a:t>
            </a:r>
          </a:p>
        </p:txBody>
      </p:sp>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4" name="Picture 2"/>
          <p:cNvPicPr>
            <a:picLocks noChangeAspect="1" noChangeArrowheads="1"/>
          </p:cNvPicPr>
          <p:nvPr/>
        </p:nvPicPr>
        <p:blipFill>
          <a:blip r:embed="rId2" cstate="print"/>
          <a:srcRect/>
          <a:stretch>
            <a:fillRect/>
          </a:stretch>
        </p:blipFill>
        <p:spPr bwMode="auto">
          <a:xfrm>
            <a:off x="5652120" y="476672"/>
            <a:ext cx="3491880" cy="3816424"/>
          </a:xfrm>
          <a:prstGeom prst="rect">
            <a:avLst/>
          </a:prstGeom>
          <a:noFill/>
          <a:ln w="9525">
            <a:noFill/>
            <a:miter lim="800000"/>
            <a:headEnd/>
            <a:tailEnd/>
          </a:ln>
        </p:spPr>
      </p:pic>
      <p:sp>
        <p:nvSpPr>
          <p:cNvPr id="3" name="Rectangle 2"/>
          <p:cNvSpPr/>
          <p:nvPr/>
        </p:nvSpPr>
        <p:spPr>
          <a:xfrm>
            <a:off x="504056" y="188640"/>
            <a:ext cx="6372200" cy="461665"/>
          </a:xfrm>
          <a:prstGeom prst="rect">
            <a:avLst/>
          </a:prstGeom>
        </p:spPr>
        <p:txBody>
          <a:bodyPr wrap="square">
            <a:spAutoFit/>
          </a:bodyPr>
          <a:lstStyle/>
          <a:p>
            <a:r>
              <a:rPr lang="en-GB" sz="2400" b="1" dirty="0" smtClean="0"/>
              <a:t>Heating a Gas at Constant Pressure</a:t>
            </a:r>
            <a:endParaRPr lang="en-GB" sz="2400" dirty="0"/>
          </a:p>
        </p:txBody>
      </p:sp>
      <p:sp>
        <p:nvSpPr>
          <p:cNvPr id="4" name="Rectangle 3"/>
          <p:cNvSpPr/>
          <p:nvPr/>
        </p:nvSpPr>
        <p:spPr>
          <a:xfrm>
            <a:off x="251520" y="908720"/>
            <a:ext cx="5616624" cy="923330"/>
          </a:xfrm>
          <a:prstGeom prst="rect">
            <a:avLst/>
          </a:prstGeom>
        </p:spPr>
        <p:txBody>
          <a:bodyPr wrap="square">
            <a:spAutoFit/>
          </a:bodyPr>
          <a:lstStyle/>
          <a:p>
            <a:r>
              <a:rPr lang="en-GB" dirty="0" smtClean="0"/>
              <a:t>Let </a:t>
            </a:r>
            <a:r>
              <a:rPr lang="en-GB" b="1" dirty="0" smtClean="0"/>
              <a:t>1 kg </a:t>
            </a:r>
            <a:r>
              <a:rPr lang="en-GB" dirty="0" smtClean="0"/>
              <a:t>of gas be heated at constant pressure, so that its absolute </a:t>
            </a:r>
            <a:r>
              <a:rPr lang="en-GB" dirty="0" smtClean="0"/>
              <a:t>temperature changes </a:t>
            </a:r>
            <a:r>
              <a:rPr lang="en-GB" dirty="0" smtClean="0"/>
              <a:t>from </a:t>
            </a:r>
            <a:r>
              <a:rPr lang="en-GB" i="1" dirty="0" smtClean="0"/>
              <a:t>T1 to T2 and entropy s1 to s2.</a:t>
            </a:r>
            <a:endParaRPr lang="en-GB" dirty="0"/>
          </a:p>
        </p:txBody>
      </p:sp>
      <p:pic>
        <p:nvPicPr>
          <p:cNvPr id="192515" name="Picture 3"/>
          <p:cNvPicPr>
            <a:picLocks noChangeAspect="1" noChangeArrowheads="1"/>
          </p:cNvPicPr>
          <p:nvPr/>
        </p:nvPicPr>
        <p:blipFill>
          <a:blip r:embed="rId3" cstate="print"/>
          <a:srcRect/>
          <a:stretch>
            <a:fillRect/>
          </a:stretch>
        </p:blipFill>
        <p:spPr bwMode="auto">
          <a:xfrm>
            <a:off x="0" y="1988840"/>
            <a:ext cx="5400600" cy="4869160"/>
          </a:xfrm>
          <a:prstGeom prst="rect">
            <a:avLst/>
          </a:prstGeom>
          <a:noFill/>
          <a:ln w="9525">
            <a:noFill/>
            <a:miter lim="800000"/>
            <a:headEnd/>
            <a:tailEnd/>
          </a:ln>
        </p:spPr>
      </p:pic>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p:cNvSpPr>
            <a:spLocks noGrp="1"/>
          </p:cNvSpPr>
          <p:nvPr>
            <p:ph type="sldNum" sz="quarter" idx="12"/>
          </p:nvPr>
        </p:nvSpPr>
        <p:spPr>
          <a:noFill/>
        </p:spPr>
        <p:txBody>
          <a:bodyPr/>
          <a:lstStyle/>
          <a:p>
            <a:fld id="{AD4F76C1-D648-4243-A8C9-0FC1F2A63714}" type="slidenum">
              <a:rPr lang="en-US" smtClean="0"/>
              <a:pPr/>
              <a:t>111</a:t>
            </a:fld>
            <a:endParaRPr lang="en-US" smtClean="0"/>
          </a:p>
        </p:txBody>
      </p:sp>
      <p:sp>
        <p:nvSpPr>
          <p:cNvPr id="44035" name="Rectangle 6"/>
          <p:cNvSpPr>
            <a:spLocks noChangeArrowheads="1"/>
          </p:cNvSpPr>
          <p:nvPr/>
        </p:nvSpPr>
        <p:spPr bwMode="auto">
          <a:xfrm>
            <a:off x="323528" y="2420888"/>
            <a:ext cx="5059288" cy="461665"/>
          </a:xfrm>
          <a:prstGeom prst="rect">
            <a:avLst/>
          </a:prstGeom>
          <a:noFill/>
          <a:ln w="9525">
            <a:noFill/>
            <a:miter lim="800000"/>
            <a:headEnd/>
            <a:tailEnd/>
          </a:ln>
        </p:spPr>
        <p:txBody>
          <a:bodyPr wrap="square" anchor="ctr">
            <a:spAutoFit/>
          </a:bodyPr>
          <a:lstStyle/>
          <a:p>
            <a:r>
              <a:rPr lang="en-US" sz="2400" b="1" dirty="0"/>
              <a:t>Isothermal, Reversible </a:t>
            </a:r>
            <a:r>
              <a:rPr lang="en-US" sz="2400" b="1" dirty="0" smtClean="0"/>
              <a:t>Process</a:t>
            </a:r>
            <a:endParaRPr lang="en-US" sz="2400" dirty="0"/>
          </a:p>
        </p:txBody>
      </p:sp>
      <p:sp>
        <p:nvSpPr>
          <p:cNvPr id="44038"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44039"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44040" name="Rectangle 12"/>
          <p:cNvSpPr>
            <a:spLocks noChangeArrowheads="1"/>
          </p:cNvSpPr>
          <p:nvPr/>
        </p:nvSpPr>
        <p:spPr bwMode="auto">
          <a:xfrm>
            <a:off x="2652962" y="3886890"/>
            <a:ext cx="2783134" cy="461665"/>
          </a:xfrm>
          <a:prstGeom prst="rect">
            <a:avLst/>
          </a:prstGeom>
          <a:noFill/>
          <a:ln w="9525">
            <a:noFill/>
            <a:miter lim="800000"/>
            <a:headEnd/>
            <a:tailEnd/>
          </a:ln>
        </p:spPr>
        <p:txBody>
          <a:bodyPr wrap="none" anchor="ctr">
            <a:spAutoFit/>
          </a:bodyPr>
          <a:lstStyle/>
          <a:p>
            <a:r>
              <a:rPr lang="en-US" sz="2400" b="1" dirty="0" smtClean="0"/>
              <a:t>HOME WORK!!!!!!</a:t>
            </a:r>
            <a:endParaRPr lang="en-US" sz="2400" b="1" dirty="0"/>
          </a:p>
        </p:txBody>
      </p:sp>
      <p:sp>
        <p:nvSpPr>
          <p:cNvPr id="44042" name="Rectangle 13"/>
          <p:cNvSpPr>
            <a:spLocks noChangeArrowheads="1"/>
          </p:cNvSpPr>
          <p:nvPr/>
        </p:nvSpPr>
        <p:spPr bwMode="auto">
          <a:xfrm>
            <a:off x="0" y="1143000"/>
            <a:ext cx="9144000" cy="0"/>
          </a:xfrm>
          <a:prstGeom prst="rect">
            <a:avLst/>
          </a:prstGeom>
          <a:noFill/>
          <a:ln w="9525">
            <a:noFill/>
            <a:miter lim="800000"/>
            <a:headEnd/>
            <a:tailEnd/>
          </a:ln>
        </p:spPr>
        <p:txBody>
          <a:bodyPr wrap="none" anchor="ctr">
            <a:spAutoFit/>
          </a:bodyPr>
          <a:lstStyle/>
          <a:p>
            <a:pPr>
              <a:tabLst>
                <a:tab pos="3463925" algn="l"/>
              </a:tabLst>
            </a:pPr>
            <a:endParaRPr lang="en-US"/>
          </a:p>
        </p:txBody>
      </p:sp>
      <p:pic>
        <p:nvPicPr>
          <p:cNvPr id="193538" name="Picture 2"/>
          <p:cNvPicPr>
            <a:picLocks noChangeAspect="1" noChangeArrowheads="1"/>
          </p:cNvPicPr>
          <p:nvPr/>
        </p:nvPicPr>
        <p:blipFill>
          <a:blip r:embed="rId3" cstate="print"/>
          <a:srcRect/>
          <a:stretch>
            <a:fillRect/>
          </a:stretch>
        </p:blipFill>
        <p:spPr bwMode="auto">
          <a:xfrm>
            <a:off x="4946310" y="476672"/>
            <a:ext cx="4197690" cy="331236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44040"/>
                                        </p:tgtEl>
                                        <p:attrNameLst>
                                          <p:attrName>style.visibility</p:attrName>
                                        </p:attrNameLst>
                                      </p:cBhvr>
                                      <p:to>
                                        <p:strVal val="visible"/>
                                      </p:to>
                                    </p:set>
                                    <p:animEffect transition="in" filter="diamond(in)">
                                      <p:cBhvr>
                                        <p:cTn id="7" dur="2000"/>
                                        <p:tgtEl>
                                          <p:spTgt spid="44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0"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Slide Number Placeholder 3"/>
          <p:cNvSpPr>
            <a:spLocks noGrp="1"/>
          </p:cNvSpPr>
          <p:nvPr>
            <p:ph type="sldNum" sz="quarter" idx="12"/>
          </p:nvPr>
        </p:nvSpPr>
        <p:spPr>
          <a:noFill/>
        </p:spPr>
        <p:txBody>
          <a:bodyPr/>
          <a:lstStyle/>
          <a:p>
            <a:fld id="{843346E2-5E21-41AF-BA68-DB9AFF103615}" type="slidenum">
              <a:rPr lang="en-US" smtClean="0"/>
              <a:pPr/>
              <a:t>112</a:t>
            </a:fld>
            <a:endParaRPr lang="en-US" smtClean="0"/>
          </a:p>
        </p:txBody>
      </p:sp>
      <p:sp>
        <p:nvSpPr>
          <p:cNvPr id="9221" name="Rectangle 5"/>
          <p:cNvSpPr>
            <a:spLocks noChangeArrowheads="1"/>
          </p:cNvSpPr>
          <p:nvPr/>
        </p:nvSpPr>
        <p:spPr bwMode="auto">
          <a:xfrm>
            <a:off x="304800" y="900113"/>
            <a:ext cx="8839200" cy="1200150"/>
          </a:xfrm>
          <a:prstGeom prst="rect">
            <a:avLst/>
          </a:prstGeom>
          <a:noFill/>
          <a:ln w="9525">
            <a:noFill/>
            <a:miter lim="800000"/>
            <a:headEnd/>
            <a:tailEnd/>
          </a:ln>
        </p:spPr>
        <p:txBody>
          <a:bodyPr anchor="ctr">
            <a:spAutoFit/>
          </a:bodyPr>
          <a:lstStyle/>
          <a:p>
            <a:r>
              <a:rPr lang="en-US" b="1"/>
              <a:t>Adiabatic, Reversible (Isentropic) Process</a:t>
            </a:r>
          </a:p>
          <a:p>
            <a:endParaRPr lang="en-US"/>
          </a:p>
          <a:p>
            <a:r>
              <a:rPr lang="en-US"/>
              <a:t>For an adiabatic process, one in which there is no heat transfer, the entropy change is</a:t>
            </a:r>
          </a:p>
        </p:txBody>
      </p:sp>
      <p:pic>
        <p:nvPicPr>
          <p:cNvPr id="9222" name="Picture 6"/>
          <p:cNvPicPr>
            <a:picLocks noChangeAspect="1" noChangeArrowheads="1"/>
          </p:cNvPicPr>
          <p:nvPr/>
        </p:nvPicPr>
        <p:blipFill>
          <a:blip r:embed="rId4" cstate="print"/>
          <a:srcRect/>
          <a:stretch>
            <a:fillRect/>
          </a:stretch>
        </p:blipFill>
        <p:spPr bwMode="auto">
          <a:xfrm>
            <a:off x="2057400" y="1981200"/>
            <a:ext cx="4668838" cy="1487488"/>
          </a:xfrm>
          <a:prstGeom prst="rect">
            <a:avLst/>
          </a:prstGeom>
          <a:noFill/>
          <a:ln w="9525">
            <a:noFill/>
            <a:miter lim="800000"/>
            <a:headEnd/>
            <a:tailEnd/>
          </a:ln>
        </p:spPr>
      </p:pic>
      <p:graphicFrame>
        <p:nvGraphicFramePr>
          <p:cNvPr id="9218" name="Object 8"/>
          <p:cNvGraphicFramePr>
            <a:graphicFrameLocks noChangeAspect="1"/>
          </p:cNvGraphicFramePr>
          <p:nvPr/>
        </p:nvGraphicFramePr>
        <p:xfrm>
          <a:off x="3505200" y="4038600"/>
          <a:ext cx="2286000" cy="985838"/>
        </p:xfrm>
        <a:graphic>
          <a:graphicData uri="http://schemas.openxmlformats.org/presentationml/2006/ole">
            <p:oleObj spid="_x0000_s172034" name="Equation" r:id="rId5" imgW="1028254" imgH="444307" progId="Equation.DSMT4">
              <p:embed/>
            </p:oleObj>
          </a:graphicData>
        </a:graphic>
      </p:graphicFrame>
      <p:graphicFrame>
        <p:nvGraphicFramePr>
          <p:cNvPr id="9219" name="Object 7"/>
          <p:cNvGraphicFramePr>
            <a:graphicFrameLocks noChangeAspect="1"/>
          </p:cNvGraphicFramePr>
          <p:nvPr/>
        </p:nvGraphicFramePr>
        <p:xfrm>
          <a:off x="4191000" y="5122863"/>
          <a:ext cx="1143000" cy="1544637"/>
        </p:xfrm>
        <a:graphic>
          <a:graphicData uri="http://schemas.openxmlformats.org/presentationml/2006/ole">
            <p:oleObj spid="_x0000_s172035" name="Equation" r:id="rId6" imgW="457200" imgH="622300" progId="Equation.DSMT4">
              <p:embed/>
            </p:oleObj>
          </a:graphicData>
        </a:graphic>
      </p:graphicFrame>
      <p:sp>
        <p:nvSpPr>
          <p:cNvPr id="9223" name="Rectangle 9"/>
          <p:cNvSpPr>
            <a:spLocks noChangeArrowheads="1"/>
          </p:cNvSpPr>
          <p:nvPr/>
        </p:nvSpPr>
        <p:spPr bwMode="auto">
          <a:xfrm>
            <a:off x="304800" y="3581400"/>
            <a:ext cx="8839200" cy="641350"/>
          </a:xfrm>
          <a:prstGeom prst="rect">
            <a:avLst/>
          </a:prstGeom>
          <a:noFill/>
          <a:ln w="9525">
            <a:noFill/>
            <a:miter lim="800000"/>
            <a:headEnd/>
            <a:tailEnd/>
          </a:ln>
        </p:spPr>
        <p:txBody>
          <a:bodyPr anchor="ctr">
            <a:spAutoFit/>
          </a:bodyPr>
          <a:lstStyle/>
          <a:p>
            <a:r>
              <a:rPr lang="en-US">
                <a:cs typeface="Times New Roman" pitchFamily="18" charset="0"/>
              </a:rPr>
              <a:t>If the process is adiabatic and reversible, the equality holds and the entropy change is</a:t>
            </a:r>
            <a:endParaRPr lang="en-US"/>
          </a:p>
        </p:txBody>
      </p:sp>
      <p:sp>
        <p:nvSpPr>
          <p:cNvPr id="9224" name="Rectangle 10"/>
          <p:cNvSpPr>
            <a:spLocks noChangeArrowheads="1"/>
          </p:cNvSpPr>
          <p:nvPr/>
        </p:nvSpPr>
        <p:spPr bwMode="auto">
          <a:xfrm>
            <a:off x="152400" y="5181600"/>
            <a:ext cx="2927350" cy="366713"/>
          </a:xfrm>
          <a:prstGeom prst="rect">
            <a:avLst/>
          </a:prstGeom>
          <a:noFill/>
          <a:ln w="9525">
            <a:noFill/>
            <a:miter lim="800000"/>
            <a:headEnd/>
            <a:tailEnd/>
          </a:ln>
        </p:spPr>
        <p:txBody>
          <a:bodyPr wrap="none" anchor="ctr">
            <a:spAutoFit/>
          </a:bodyPr>
          <a:lstStyle/>
          <a:p>
            <a:r>
              <a:rPr lang="en-US">
                <a:cs typeface="Times New Roman" pitchFamily="18" charset="0"/>
              </a:rPr>
              <a:t>or on a per unit mass basis</a:t>
            </a:r>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p:cNvSpPr>
            <a:spLocks noGrp="1"/>
          </p:cNvSpPr>
          <p:nvPr>
            <p:ph type="sldNum" sz="quarter" idx="12"/>
          </p:nvPr>
        </p:nvSpPr>
        <p:spPr>
          <a:noFill/>
        </p:spPr>
        <p:txBody>
          <a:bodyPr/>
          <a:lstStyle/>
          <a:p>
            <a:fld id="{75D3634B-87FE-400D-9F50-074239E1A26A}" type="slidenum">
              <a:rPr lang="en-US" smtClean="0"/>
              <a:pPr/>
              <a:t>113</a:t>
            </a:fld>
            <a:endParaRPr lang="en-US" smtClean="0"/>
          </a:p>
        </p:txBody>
      </p:sp>
      <p:sp>
        <p:nvSpPr>
          <p:cNvPr id="45059" name="Rectangle 4"/>
          <p:cNvSpPr>
            <a:spLocks noChangeArrowheads="1"/>
          </p:cNvSpPr>
          <p:nvPr/>
        </p:nvSpPr>
        <p:spPr bwMode="auto">
          <a:xfrm>
            <a:off x="0" y="260648"/>
            <a:ext cx="8839200" cy="3970318"/>
          </a:xfrm>
          <a:prstGeom prst="rect">
            <a:avLst/>
          </a:prstGeom>
          <a:noFill/>
          <a:ln w="9525">
            <a:noFill/>
            <a:miter lim="800000"/>
            <a:headEnd/>
            <a:tailEnd/>
          </a:ln>
        </p:spPr>
        <p:txBody>
          <a:bodyPr anchor="ctr">
            <a:spAutoFit/>
          </a:bodyPr>
          <a:lstStyle/>
          <a:p>
            <a:endParaRPr lang="en-US" dirty="0">
              <a:sym typeface="Symbol" pitchFamily="18" charset="2"/>
            </a:endParaRPr>
          </a:p>
          <a:p>
            <a:r>
              <a:rPr lang="en-US" b="1" dirty="0">
                <a:sym typeface="Symbol" pitchFamily="18" charset="2"/>
              </a:rPr>
              <a:t>Third Law of Thermodynamics</a:t>
            </a:r>
            <a:endParaRPr lang="en-US" dirty="0">
              <a:sym typeface="Symbol" pitchFamily="18" charset="2"/>
            </a:endParaRPr>
          </a:p>
          <a:p>
            <a:endParaRPr lang="en-US" dirty="0">
              <a:sym typeface="Symbol" pitchFamily="18" charset="2"/>
            </a:endParaRPr>
          </a:p>
          <a:p>
            <a:r>
              <a:rPr lang="en-US" dirty="0">
                <a:sym typeface="Symbol" pitchFamily="18" charset="2"/>
              </a:rPr>
              <a:t>The third law of thermodynamics states that the entropy of a pure crystalline substance at absolute zero temperature is zero.  This law provides an absolute reference point for the determination of entropy.  The entropy determined relative to this point is called absolute entropy.</a:t>
            </a:r>
          </a:p>
          <a:p>
            <a:endParaRPr lang="en-US" dirty="0">
              <a:sym typeface="Symbol" pitchFamily="18" charset="2"/>
            </a:endParaRPr>
          </a:p>
          <a:p>
            <a:r>
              <a:rPr lang="en-US" b="1" dirty="0">
                <a:sym typeface="Symbol" pitchFamily="18" charset="2"/>
              </a:rPr>
              <a:t>Entropy as a Property</a:t>
            </a:r>
          </a:p>
          <a:p>
            <a:endParaRPr lang="en-US" dirty="0">
              <a:sym typeface="Symbol" pitchFamily="18" charset="2"/>
            </a:endParaRPr>
          </a:p>
          <a:p>
            <a:r>
              <a:rPr lang="en-US" dirty="0">
                <a:sym typeface="Symbol" pitchFamily="18" charset="2"/>
              </a:rPr>
              <a:t>Entropy is a property, and it can be expressed in terms of more familiar properties (</a:t>
            </a:r>
            <a:r>
              <a:rPr lang="en-US" b="1" i="1" dirty="0" err="1">
                <a:sym typeface="Symbol" pitchFamily="18" charset="2"/>
              </a:rPr>
              <a:t>P,v,T</a:t>
            </a:r>
            <a:r>
              <a:rPr lang="en-US" dirty="0">
                <a:sym typeface="Symbol" pitchFamily="18" charset="2"/>
              </a:rPr>
              <a:t>) through the </a:t>
            </a:r>
            <a:r>
              <a:rPr lang="en-US" b="1" i="1" dirty="0" err="1">
                <a:sym typeface="Symbol" pitchFamily="18" charset="2"/>
              </a:rPr>
              <a:t>Tds</a:t>
            </a:r>
            <a:r>
              <a:rPr lang="en-US" b="1" dirty="0">
                <a:sym typeface="Symbol" pitchFamily="18" charset="2"/>
              </a:rPr>
              <a:t> relations</a:t>
            </a:r>
            <a:r>
              <a:rPr lang="en-US" dirty="0">
                <a:sym typeface="Symbol" pitchFamily="18" charset="2"/>
              </a:rPr>
              <a:t>.  These relations come from the analysis of a reversible closed system that does boundary work and has heat added.  Writing the first law for the closed system in differential form on a per unit mass basis</a:t>
            </a:r>
          </a:p>
        </p:txBody>
      </p:sp>
      <p:grpSp>
        <p:nvGrpSpPr>
          <p:cNvPr id="2" name="Group 14"/>
          <p:cNvGrpSpPr>
            <a:grpSpLocks/>
          </p:cNvGrpSpPr>
          <p:nvPr/>
        </p:nvGrpSpPr>
        <p:grpSpPr bwMode="auto">
          <a:xfrm>
            <a:off x="1763688" y="4293096"/>
            <a:ext cx="4865712" cy="2564904"/>
            <a:chOff x="1920" y="3312"/>
            <a:chExt cx="2256" cy="633"/>
          </a:xfrm>
        </p:grpSpPr>
        <p:sp>
          <p:nvSpPr>
            <p:cNvPr id="45061" name="Text Box 6"/>
            <p:cNvSpPr txBox="1">
              <a:spLocks noChangeArrowheads="1"/>
            </p:cNvSpPr>
            <p:nvPr/>
          </p:nvSpPr>
          <p:spPr bwMode="auto">
            <a:xfrm>
              <a:off x="3446" y="3370"/>
              <a:ext cx="730" cy="230"/>
            </a:xfrm>
            <a:prstGeom prst="rect">
              <a:avLst/>
            </a:prstGeom>
            <a:noFill/>
            <a:ln w="9525">
              <a:noFill/>
              <a:miter lim="800000"/>
              <a:headEnd/>
              <a:tailEnd/>
            </a:ln>
          </p:spPr>
          <p:txBody>
            <a:bodyPr/>
            <a:lstStyle/>
            <a:p>
              <a:r>
                <a:rPr lang="en-US" sz="1200">
                  <a:sym typeface="Symbol" pitchFamily="18" charset="2"/>
                </a:rPr>
                <a:t></a:t>
              </a:r>
              <a:r>
                <a:rPr lang="en-US" sz="1200" i="1"/>
                <a:t>W</a:t>
              </a:r>
              <a:r>
                <a:rPr lang="en-US" sz="1200" baseline="-25000"/>
                <a:t>int rev, out</a:t>
              </a:r>
              <a:endParaRPr lang="en-US"/>
            </a:p>
          </p:txBody>
        </p:sp>
        <p:sp>
          <p:nvSpPr>
            <p:cNvPr id="45062" name="Rectangle 7"/>
            <p:cNvSpPr>
              <a:spLocks noChangeArrowheads="1"/>
            </p:cNvSpPr>
            <p:nvPr/>
          </p:nvSpPr>
          <p:spPr bwMode="auto">
            <a:xfrm>
              <a:off x="2517" y="3312"/>
              <a:ext cx="929" cy="288"/>
            </a:xfrm>
            <a:prstGeom prst="rect">
              <a:avLst/>
            </a:prstGeom>
            <a:solidFill>
              <a:srgbClr val="FFFFFF"/>
            </a:solidFill>
            <a:ln w="28575">
              <a:solidFill>
                <a:srgbClr val="000000"/>
              </a:solidFill>
              <a:miter lim="800000"/>
              <a:headEnd/>
              <a:tailEnd/>
            </a:ln>
          </p:spPr>
          <p:txBody>
            <a:bodyPr/>
            <a:lstStyle/>
            <a:p>
              <a:endParaRPr lang="en-US"/>
            </a:p>
          </p:txBody>
        </p:sp>
        <p:sp>
          <p:nvSpPr>
            <p:cNvPr id="45063" name="Rectangle 8"/>
            <p:cNvSpPr>
              <a:spLocks noChangeArrowheads="1"/>
            </p:cNvSpPr>
            <p:nvPr/>
          </p:nvSpPr>
          <p:spPr bwMode="auto">
            <a:xfrm>
              <a:off x="3114" y="3312"/>
              <a:ext cx="140" cy="288"/>
            </a:xfrm>
            <a:prstGeom prst="rect">
              <a:avLst/>
            </a:prstGeom>
            <a:gradFill rotWithShape="0">
              <a:gsLst>
                <a:gs pos="0">
                  <a:srgbClr val="767676"/>
                </a:gs>
                <a:gs pos="50000">
                  <a:srgbClr val="FFFFFF"/>
                </a:gs>
                <a:gs pos="100000">
                  <a:srgbClr val="767676"/>
                </a:gs>
              </a:gsLst>
              <a:lin ang="5400000" scaled="1"/>
            </a:gradFill>
            <a:ln w="9525">
              <a:solidFill>
                <a:srgbClr val="000000"/>
              </a:solidFill>
              <a:miter lim="800000"/>
              <a:headEnd/>
              <a:tailEnd/>
            </a:ln>
          </p:spPr>
          <p:txBody>
            <a:bodyPr/>
            <a:lstStyle/>
            <a:p>
              <a:endParaRPr lang="en-US"/>
            </a:p>
          </p:txBody>
        </p:sp>
        <p:sp>
          <p:nvSpPr>
            <p:cNvPr id="45064" name="Rectangle 9"/>
            <p:cNvSpPr>
              <a:spLocks noChangeArrowheads="1"/>
            </p:cNvSpPr>
            <p:nvPr/>
          </p:nvSpPr>
          <p:spPr bwMode="auto">
            <a:xfrm>
              <a:off x="2584" y="3370"/>
              <a:ext cx="487" cy="172"/>
            </a:xfrm>
            <a:prstGeom prst="rect">
              <a:avLst/>
            </a:prstGeom>
            <a:solidFill>
              <a:srgbClr val="FFFFFF"/>
            </a:solidFill>
            <a:ln w="9525">
              <a:solidFill>
                <a:srgbClr val="FF0000"/>
              </a:solidFill>
              <a:prstDash val="dash"/>
              <a:miter lim="800000"/>
              <a:headEnd/>
              <a:tailEnd/>
            </a:ln>
          </p:spPr>
          <p:txBody>
            <a:bodyPr/>
            <a:lstStyle/>
            <a:p>
              <a:endParaRPr lang="en-US"/>
            </a:p>
          </p:txBody>
        </p:sp>
        <p:sp>
          <p:nvSpPr>
            <p:cNvPr id="45065" name="Text Box 10"/>
            <p:cNvSpPr txBox="1">
              <a:spLocks noChangeArrowheads="1"/>
            </p:cNvSpPr>
            <p:nvPr/>
          </p:nvSpPr>
          <p:spPr bwMode="auto">
            <a:xfrm>
              <a:off x="1920" y="3312"/>
              <a:ext cx="558" cy="230"/>
            </a:xfrm>
            <a:prstGeom prst="rect">
              <a:avLst/>
            </a:prstGeom>
            <a:noFill/>
            <a:ln w="9525">
              <a:noFill/>
              <a:miter lim="800000"/>
              <a:headEnd/>
              <a:tailEnd/>
            </a:ln>
          </p:spPr>
          <p:txBody>
            <a:bodyPr/>
            <a:lstStyle/>
            <a:p>
              <a:r>
                <a:rPr lang="en-US" sz="1200">
                  <a:sym typeface="Symbol" pitchFamily="18" charset="2"/>
                </a:rPr>
                <a:t></a:t>
              </a:r>
              <a:r>
                <a:rPr lang="en-US" sz="1200" i="1"/>
                <a:t>Q</a:t>
              </a:r>
              <a:r>
                <a:rPr lang="en-US" sz="1200" baseline="-25000"/>
                <a:t>int rev</a:t>
              </a:r>
              <a:endParaRPr lang="en-US"/>
            </a:p>
          </p:txBody>
        </p:sp>
        <p:sp>
          <p:nvSpPr>
            <p:cNvPr id="45066" name="Line 11"/>
            <p:cNvSpPr>
              <a:spLocks noChangeShapeType="1"/>
            </p:cNvSpPr>
            <p:nvPr/>
          </p:nvSpPr>
          <p:spPr bwMode="auto">
            <a:xfrm>
              <a:off x="2318" y="3485"/>
              <a:ext cx="348" cy="0"/>
            </a:xfrm>
            <a:prstGeom prst="line">
              <a:avLst/>
            </a:prstGeom>
            <a:noFill/>
            <a:ln w="38100">
              <a:solidFill>
                <a:srgbClr val="FF0000"/>
              </a:solidFill>
              <a:round/>
              <a:headEnd/>
              <a:tailEnd type="triangle" w="med" len="med"/>
            </a:ln>
          </p:spPr>
          <p:txBody>
            <a:bodyPr/>
            <a:lstStyle/>
            <a:p>
              <a:endParaRPr lang="en-GB"/>
            </a:p>
          </p:txBody>
        </p:sp>
        <p:sp>
          <p:nvSpPr>
            <p:cNvPr id="45067" name="Line 12"/>
            <p:cNvSpPr>
              <a:spLocks noChangeShapeType="1"/>
            </p:cNvSpPr>
            <p:nvPr/>
          </p:nvSpPr>
          <p:spPr bwMode="auto">
            <a:xfrm>
              <a:off x="2849" y="3485"/>
              <a:ext cx="279" cy="0"/>
            </a:xfrm>
            <a:prstGeom prst="line">
              <a:avLst/>
            </a:prstGeom>
            <a:noFill/>
            <a:ln w="38100">
              <a:solidFill>
                <a:srgbClr val="000000"/>
              </a:solidFill>
              <a:round/>
              <a:headEnd/>
              <a:tailEnd type="triangle" w="med" len="med"/>
            </a:ln>
          </p:spPr>
          <p:txBody>
            <a:bodyPr/>
            <a:lstStyle/>
            <a:p>
              <a:endParaRPr lang="en-GB"/>
            </a:p>
          </p:txBody>
        </p:sp>
        <p:sp>
          <p:nvSpPr>
            <p:cNvPr id="45068" name="Text Box 13"/>
            <p:cNvSpPr txBox="1">
              <a:spLocks noChangeArrowheads="1"/>
            </p:cNvSpPr>
            <p:nvPr/>
          </p:nvSpPr>
          <p:spPr bwMode="auto">
            <a:xfrm>
              <a:off x="1920" y="3715"/>
              <a:ext cx="1858" cy="230"/>
            </a:xfrm>
            <a:prstGeom prst="rect">
              <a:avLst/>
            </a:prstGeom>
            <a:noFill/>
            <a:ln w="9525">
              <a:noFill/>
              <a:miter lim="800000"/>
              <a:headEnd/>
              <a:tailEnd/>
            </a:ln>
          </p:spPr>
          <p:txBody>
            <a:bodyPr/>
            <a:lstStyle/>
            <a:p>
              <a:r>
                <a:rPr lang="en-US" sz="1200"/>
                <a:t>System used to find expressions for </a:t>
              </a:r>
              <a:r>
                <a:rPr lang="en-US" sz="1200" i="1"/>
                <a:t>ds</a:t>
              </a:r>
              <a:endParaRPr lang="en-US"/>
            </a:p>
          </p:txBody>
        </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Slide Number Placeholder 3"/>
          <p:cNvSpPr>
            <a:spLocks noGrp="1"/>
          </p:cNvSpPr>
          <p:nvPr>
            <p:ph type="sldNum" sz="quarter" idx="12"/>
          </p:nvPr>
        </p:nvSpPr>
        <p:spPr>
          <a:noFill/>
        </p:spPr>
        <p:txBody>
          <a:bodyPr/>
          <a:lstStyle/>
          <a:p>
            <a:fld id="{6D926289-4C58-44EC-B616-D218E0DF62CC}" type="slidenum">
              <a:rPr lang="en-US" smtClean="0"/>
              <a:pPr/>
              <a:t>114</a:t>
            </a:fld>
            <a:endParaRPr lang="en-US" smtClean="0"/>
          </a:p>
        </p:txBody>
      </p:sp>
      <p:sp>
        <p:nvSpPr>
          <p:cNvPr id="14342" name="Rectangle 5"/>
          <p:cNvSpPr>
            <a:spLocks noChangeArrowheads="1"/>
          </p:cNvSpPr>
          <p:nvPr/>
        </p:nvSpPr>
        <p:spPr bwMode="auto">
          <a:xfrm>
            <a:off x="0" y="2519363"/>
            <a:ext cx="9144000" cy="0"/>
          </a:xfrm>
          <a:prstGeom prst="rect">
            <a:avLst/>
          </a:prstGeom>
          <a:noFill/>
          <a:ln w="9525">
            <a:noFill/>
            <a:miter lim="800000"/>
            <a:headEnd/>
            <a:tailEnd/>
          </a:ln>
        </p:spPr>
        <p:txBody>
          <a:bodyPr wrap="none" anchor="ctr">
            <a:spAutoFit/>
          </a:bodyPr>
          <a:lstStyle/>
          <a:p>
            <a:endParaRPr lang="en-US"/>
          </a:p>
        </p:txBody>
      </p:sp>
      <p:graphicFrame>
        <p:nvGraphicFramePr>
          <p:cNvPr id="14338" name="Object 4"/>
          <p:cNvGraphicFramePr>
            <a:graphicFrameLocks noChangeAspect="1"/>
          </p:cNvGraphicFramePr>
          <p:nvPr/>
        </p:nvGraphicFramePr>
        <p:xfrm>
          <a:off x="3200400" y="152400"/>
          <a:ext cx="3181350" cy="1819275"/>
        </p:xfrm>
        <a:graphic>
          <a:graphicData uri="http://schemas.openxmlformats.org/presentationml/2006/ole">
            <p:oleObj spid="_x0000_s177154" name="Equation" r:id="rId4" imgW="1676400" imgH="965200" progId="Equation.DSMT4">
              <p:embed/>
            </p:oleObj>
          </a:graphicData>
        </a:graphic>
      </p:graphicFrame>
      <p:graphicFrame>
        <p:nvGraphicFramePr>
          <p:cNvPr id="14339" name="Object 7"/>
          <p:cNvGraphicFramePr>
            <a:graphicFrameLocks noChangeAspect="1"/>
          </p:cNvGraphicFramePr>
          <p:nvPr/>
        </p:nvGraphicFramePr>
        <p:xfrm>
          <a:off x="4038600" y="2438400"/>
          <a:ext cx="1828800" cy="314325"/>
        </p:xfrm>
        <a:graphic>
          <a:graphicData uri="http://schemas.openxmlformats.org/presentationml/2006/ole">
            <p:oleObj spid="_x0000_s177155" name="Equation" r:id="rId5" imgW="964781" imgH="165028" progId="Equation.DSMT4">
              <p:embed/>
            </p:oleObj>
          </a:graphicData>
        </a:graphic>
      </p:graphicFrame>
      <p:graphicFrame>
        <p:nvGraphicFramePr>
          <p:cNvPr id="14340" name="Object 6"/>
          <p:cNvGraphicFramePr>
            <a:graphicFrameLocks noChangeAspect="1"/>
          </p:cNvGraphicFramePr>
          <p:nvPr/>
        </p:nvGraphicFramePr>
        <p:xfrm>
          <a:off x="3962400" y="3581400"/>
          <a:ext cx="1905000" cy="381000"/>
        </p:xfrm>
        <a:graphic>
          <a:graphicData uri="http://schemas.openxmlformats.org/presentationml/2006/ole">
            <p:oleObj spid="_x0000_s177156" name="Equation" r:id="rId6" imgW="1002865" imgH="203112" progId="Equation.DSMT4">
              <p:embed/>
            </p:oleObj>
          </a:graphicData>
        </a:graphic>
      </p:graphicFrame>
      <p:sp>
        <p:nvSpPr>
          <p:cNvPr id="14343" name="Rectangle 8"/>
          <p:cNvSpPr>
            <a:spLocks noChangeArrowheads="1"/>
          </p:cNvSpPr>
          <p:nvPr/>
        </p:nvSpPr>
        <p:spPr bwMode="auto">
          <a:xfrm>
            <a:off x="152400" y="1979891"/>
            <a:ext cx="8058616" cy="369332"/>
          </a:xfrm>
          <a:prstGeom prst="rect">
            <a:avLst/>
          </a:prstGeom>
          <a:noFill/>
          <a:ln w="9525">
            <a:noFill/>
            <a:miter lim="800000"/>
            <a:headEnd/>
            <a:tailEnd/>
          </a:ln>
        </p:spPr>
        <p:txBody>
          <a:bodyPr wrap="none" anchor="ctr">
            <a:spAutoFit/>
          </a:bodyPr>
          <a:lstStyle/>
          <a:p>
            <a:r>
              <a:rPr lang="en-US" dirty="0">
                <a:cs typeface="Times New Roman" pitchFamily="18" charset="0"/>
              </a:rPr>
              <a:t>On a unit mass basis we obtain the first </a:t>
            </a:r>
            <a:r>
              <a:rPr lang="en-US" i="1" dirty="0" err="1">
                <a:cs typeface="Times New Roman" pitchFamily="18" charset="0"/>
              </a:rPr>
              <a:t>Tds</a:t>
            </a:r>
            <a:r>
              <a:rPr lang="en-US" dirty="0">
                <a:cs typeface="Times New Roman" pitchFamily="18" charset="0"/>
              </a:rPr>
              <a:t> equation, or </a:t>
            </a:r>
            <a:r>
              <a:rPr lang="en-US" b="1" dirty="0">
                <a:cs typeface="Times New Roman" pitchFamily="18" charset="0"/>
              </a:rPr>
              <a:t>Gibbs equation</a:t>
            </a:r>
            <a:r>
              <a:rPr lang="en-US" dirty="0">
                <a:cs typeface="Times New Roman" pitchFamily="18" charset="0"/>
              </a:rPr>
              <a:t>, as</a:t>
            </a:r>
            <a:endParaRPr lang="en-US" dirty="0"/>
          </a:p>
        </p:txBody>
      </p:sp>
      <p:sp>
        <p:nvSpPr>
          <p:cNvPr id="14344" name="Rectangle 9"/>
          <p:cNvSpPr>
            <a:spLocks noChangeArrowheads="1"/>
          </p:cNvSpPr>
          <p:nvPr/>
        </p:nvSpPr>
        <p:spPr bwMode="auto">
          <a:xfrm>
            <a:off x="152400" y="2819400"/>
            <a:ext cx="8839200" cy="641350"/>
          </a:xfrm>
          <a:prstGeom prst="rect">
            <a:avLst/>
          </a:prstGeom>
          <a:noFill/>
          <a:ln w="9525">
            <a:noFill/>
            <a:miter lim="800000"/>
            <a:headEnd/>
            <a:tailEnd/>
          </a:ln>
        </p:spPr>
        <p:txBody>
          <a:bodyPr anchor="ctr">
            <a:spAutoFit/>
          </a:bodyPr>
          <a:lstStyle/>
          <a:p>
            <a:r>
              <a:rPr lang="en-US">
                <a:cs typeface="Times New Roman" pitchFamily="18" charset="0"/>
              </a:rPr>
              <a:t>Recall that the enthalpy is related to the internal energy by </a:t>
            </a:r>
            <a:r>
              <a:rPr lang="en-US" i="1">
                <a:cs typeface="Times New Roman" pitchFamily="18" charset="0"/>
              </a:rPr>
              <a:t>h = u + Pv</a:t>
            </a:r>
            <a:r>
              <a:rPr lang="en-US">
                <a:cs typeface="Times New Roman" pitchFamily="18" charset="0"/>
              </a:rPr>
              <a:t>.  Using this relation in the above equation, the second </a:t>
            </a:r>
            <a:r>
              <a:rPr lang="en-US" i="1">
                <a:cs typeface="Times New Roman" pitchFamily="18" charset="0"/>
              </a:rPr>
              <a:t>Tds </a:t>
            </a:r>
            <a:r>
              <a:rPr lang="en-US">
                <a:cs typeface="Times New Roman" pitchFamily="18" charset="0"/>
              </a:rPr>
              <a:t>equation is</a:t>
            </a:r>
            <a:r>
              <a:rPr lang="en-US" sz="1600">
                <a:latin typeface="Times New Roman" pitchFamily="18" charset="0"/>
                <a:cs typeface="Times New Roman" pitchFamily="18" charset="0"/>
              </a:rPr>
              <a:t> </a:t>
            </a:r>
            <a:endParaRPr lang="en-US"/>
          </a:p>
        </p:txBody>
      </p:sp>
      <p:sp>
        <p:nvSpPr>
          <p:cNvPr id="14345" name="Rectangle 10"/>
          <p:cNvSpPr>
            <a:spLocks noChangeArrowheads="1"/>
          </p:cNvSpPr>
          <p:nvPr/>
        </p:nvSpPr>
        <p:spPr bwMode="auto">
          <a:xfrm>
            <a:off x="152400" y="3962400"/>
            <a:ext cx="8839200" cy="2014538"/>
          </a:xfrm>
          <a:prstGeom prst="rect">
            <a:avLst/>
          </a:prstGeom>
          <a:noFill/>
          <a:ln w="9525">
            <a:noFill/>
            <a:miter lim="800000"/>
            <a:headEnd/>
            <a:tailEnd/>
          </a:ln>
        </p:spPr>
        <p:txBody>
          <a:bodyPr anchor="ctr">
            <a:spAutoFit/>
          </a:bodyPr>
          <a:lstStyle/>
          <a:p>
            <a:r>
              <a:rPr lang="en-US"/>
              <a:t>These last two relations have many uses in thermodynamics and serve as the starting point in developing entropy-change relations for processes.  The successful use of </a:t>
            </a:r>
            <a:r>
              <a:rPr lang="en-US" i="1"/>
              <a:t>Tds </a:t>
            </a:r>
            <a:r>
              <a:rPr lang="en-US"/>
              <a:t>relations depends on the availability of property relations.  Such relations do not exist in an easily used form for a general pure substance but are available for incompressible substances (liquids, solids) and ideal gases.  So, for the general pure substance, such as water and the refrigerants, we must resort to property tables to find values of entropy and entropy changes.</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p:cNvSpPr>
            <a:spLocks noGrp="1"/>
          </p:cNvSpPr>
          <p:nvPr>
            <p:ph type="sldNum" sz="quarter" idx="12"/>
          </p:nvPr>
        </p:nvSpPr>
        <p:spPr>
          <a:noFill/>
        </p:spPr>
        <p:txBody>
          <a:bodyPr/>
          <a:lstStyle/>
          <a:p>
            <a:fld id="{6834AA5C-DB37-4ABD-B765-0E5D01F0007B}" type="slidenum">
              <a:rPr lang="en-US" smtClean="0"/>
              <a:pPr/>
              <a:t>115</a:t>
            </a:fld>
            <a:endParaRPr lang="en-US" smtClean="0"/>
          </a:p>
        </p:txBody>
      </p:sp>
      <p:pic>
        <p:nvPicPr>
          <p:cNvPr id="47107" name="Picture 4" descr="06027 copy"/>
          <p:cNvPicPr>
            <a:picLocks noChangeAspect="1" noChangeArrowheads="1"/>
          </p:cNvPicPr>
          <p:nvPr/>
        </p:nvPicPr>
        <p:blipFill>
          <a:blip r:embed="rId3" cstate="print"/>
          <a:srcRect/>
          <a:stretch>
            <a:fillRect/>
          </a:stretch>
        </p:blipFill>
        <p:spPr bwMode="auto">
          <a:xfrm>
            <a:off x="1981200" y="884238"/>
            <a:ext cx="4895850" cy="4021137"/>
          </a:xfrm>
          <a:prstGeom prst="rect">
            <a:avLst/>
          </a:prstGeom>
          <a:noFill/>
          <a:ln w="9525">
            <a:noFill/>
            <a:miter lim="800000"/>
            <a:headEnd/>
            <a:tailEnd/>
          </a:ln>
        </p:spPr>
      </p:pic>
      <p:sp>
        <p:nvSpPr>
          <p:cNvPr id="47108" name="Rectangle 5"/>
          <p:cNvSpPr>
            <a:spLocks noChangeArrowheads="1"/>
          </p:cNvSpPr>
          <p:nvPr/>
        </p:nvSpPr>
        <p:spPr bwMode="auto">
          <a:xfrm>
            <a:off x="304800" y="5114925"/>
            <a:ext cx="8839200" cy="1201738"/>
          </a:xfrm>
          <a:prstGeom prst="rect">
            <a:avLst/>
          </a:prstGeom>
          <a:noFill/>
          <a:ln w="9525">
            <a:noFill/>
            <a:miter lim="800000"/>
            <a:headEnd/>
            <a:tailEnd/>
          </a:ln>
        </p:spPr>
        <p:txBody>
          <a:bodyPr anchor="ctr">
            <a:spAutoFit/>
          </a:bodyPr>
          <a:lstStyle/>
          <a:p>
            <a:r>
              <a:rPr lang="en-US" dirty="0"/>
              <a:t>Shown above are the temperature-entropy and enthalpy-entropy diagrams for water.  The </a:t>
            </a:r>
            <a:r>
              <a:rPr lang="en-US" i="1" dirty="0"/>
              <a:t>h-s</a:t>
            </a:r>
            <a:r>
              <a:rPr lang="en-US" dirty="0"/>
              <a:t> diagram, called the </a:t>
            </a:r>
            <a:r>
              <a:rPr lang="en-US" b="1" dirty="0" err="1"/>
              <a:t>Mollier</a:t>
            </a:r>
            <a:r>
              <a:rPr lang="en-US" b="1" dirty="0"/>
              <a:t> diagram, </a:t>
            </a:r>
            <a:r>
              <a:rPr lang="en-US" dirty="0"/>
              <a:t>is a useful aid in solving steam power plant problems where heat transfer and work may be expressed as enthalpy changes for steady-flow  constant pressure and isentropic processes, respectively. </a:t>
            </a:r>
          </a:p>
        </p:txBody>
      </p:sp>
      <p:sp>
        <p:nvSpPr>
          <p:cNvPr id="47109" name="Rectangle 4"/>
          <p:cNvSpPr>
            <a:spLocks noChangeArrowheads="1"/>
          </p:cNvSpPr>
          <p:nvPr/>
        </p:nvSpPr>
        <p:spPr bwMode="auto">
          <a:xfrm>
            <a:off x="304800" y="533400"/>
            <a:ext cx="8839200" cy="366713"/>
          </a:xfrm>
          <a:prstGeom prst="rect">
            <a:avLst/>
          </a:prstGeom>
          <a:noFill/>
          <a:ln w="9525">
            <a:noFill/>
            <a:miter lim="800000"/>
            <a:headEnd/>
            <a:tailEnd/>
          </a:ln>
        </p:spPr>
        <p:txBody>
          <a:bodyPr anchor="ctr">
            <a:spAutoFit/>
          </a:bodyPr>
          <a:lstStyle/>
          <a:p>
            <a:r>
              <a:rPr lang="en-US"/>
              <a:t>The enthalpy-entropy diagram for water is shown below. </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498450"/>
          </a:xfrm>
        </p:spPr>
        <p:txBody>
          <a:bodyPr/>
          <a:lstStyle/>
          <a:p>
            <a:r>
              <a:rPr lang="en-GB" sz="2800" dirty="0" smtClean="0"/>
              <a:t>Summary of Second Law (Highlights)</a:t>
            </a:r>
            <a:endParaRPr lang="en-GB" sz="2800" dirty="0"/>
          </a:p>
        </p:txBody>
      </p:sp>
      <p:sp>
        <p:nvSpPr>
          <p:cNvPr id="4" name="Rectangle 3"/>
          <p:cNvSpPr/>
          <p:nvPr/>
        </p:nvSpPr>
        <p:spPr>
          <a:xfrm>
            <a:off x="0" y="836712"/>
            <a:ext cx="9144000" cy="1477328"/>
          </a:xfrm>
          <a:prstGeom prst="rect">
            <a:avLst/>
          </a:prstGeom>
        </p:spPr>
        <p:txBody>
          <a:bodyPr wrap="square">
            <a:spAutoFit/>
          </a:bodyPr>
          <a:lstStyle/>
          <a:p>
            <a:r>
              <a:rPr lang="en-GB" b="1" dirty="0" err="1" smtClean="0"/>
              <a:t>Clausius</a:t>
            </a:r>
            <a:r>
              <a:rPr lang="en-GB" b="1" dirty="0" smtClean="0"/>
              <a:t> statement </a:t>
            </a:r>
            <a:r>
              <a:rPr lang="en-GB" b="1" dirty="0" smtClean="0"/>
              <a:t>:</a:t>
            </a:r>
          </a:p>
          <a:p>
            <a:endParaRPr lang="en-GB" b="1" dirty="0" smtClean="0"/>
          </a:p>
          <a:p>
            <a:r>
              <a:rPr lang="en-GB" dirty="0" smtClean="0"/>
              <a:t>“It is impossible for a self-acting machine working in a cyclic process, unaided by any external agency, </a:t>
            </a:r>
            <a:r>
              <a:rPr lang="en-GB" dirty="0" smtClean="0"/>
              <a:t>to convey </a:t>
            </a:r>
            <a:r>
              <a:rPr lang="en-GB" dirty="0" smtClean="0"/>
              <a:t>heat from a body at a lower temperature to a body at a higher temperature.”</a:t>
            </a:r>
            <a:endParaRPr lang="en-GB" dirty="0"/>
          </a:p>
        </p:txBody>
      </p:sp>
      <p:sp>
        <p:nvSpPr>
          <p:cNvPr id="5" name="Rectangle 4"/>
          <p:cNvSpPr/>
          <p:nvPr/>
        </p:nvSpPr>
        <p:spPr>
          <a:xfrm>
            <a:off x="0" y="2636912"/>
            <a:ext cx="9144000" cy="1200329"/>
          </a:xfrm>
          <a:prstGeom prst="rect">
            <a:avLst/>
          </a:prstGeom>
        </p:spPr>
        <p:txBody>
          <a:bodyPr wrap="square">
            <a:spAutoFit/>
          </a:bodyPr>
          <a:lstStyle/>
          <a:p>
            <a:r>
              <a:rPr lang="en-GB" b="1" dirty="0" smtClean="0"/>
              <a:t>Kelvin-Planck statement :</a:t>
            </a:r>
          </a:p>
          <a:p>
            <a:r>
              <a:rPr lang="en-GB" dirty="0" smtClean="0"/>
              <a:t>“It is impossible to construct an engine, which while operating in a cycle produces no other effect except </a:t>
            </a:r>
            <a:r>
              <a:rPr lang="en-GB" dirty="0" smtClean="0"/>
              <a:t>to extract </a:t>
            </a:r>
            <a:r>
              <a:rPr lang="en-GB" dirty="0" smtClean="0"/>
              <a:t>heat from a single reservoir and do equivalent amount of work</a:t>
            </a:r>
            <a:r>
              <a:rPr lang="en-GB" dirty="0" smtClean="0"/>
              <a:t>”</a:t>
            </a:r>
            <a:endParaRPr lang="en-GB" dirty="0" smtClean="0"/>
          </a:p>
        </p:txBody>
      </p:sp>
      <p:sp>
        <p:nvSpPr>
          <p:cNvPr id="6" name="Rectangle 5"/>
          <p:cNvSpPr/>
          <p:nvPr/>
        </p:nvSpPr>
        <p:spPr>
          <a:xfrm>
            <a:off x="0" y="4005064"/>
            <a:ext cx="9144000" cy="923330"/>
          </a:xfrm>
          <a:prstGeom prst="rect">
            <a:avLst/>
          </a:prstGeom>
          <a:solidFill>
            <a:schemeClr val="tx2">
              <a:lumMod val="20000"/>
              <a:lumOff val="80000"/>
            </a:schemeClr>
          </a:solidFill>
          <a:ln>
            <a:solidFill>
              <a:schemeClr val="tx2">
                <a:lumMod val="75000"/>
              </a:schemeClr>
            </a:solidFill>
          </a:ln>
        </p:spPr>
        <p:txBody>
          <a:bodyPr wrap="square">
            <a:spAutoFit/>
          </a:bodyPr>
          <a:lstStyle/>
          <a:p>
            <a:r>
              <a:rPr lang="en-GB" dirty="0" smtClean="0"/>
              <a:t>Although above statements of second law of thermodynamic appear to be different, they are really </a:t>
            </a:r>
            <a:r>
              <a:rPr lang="en-GB" dirty="0" smtClean="0"/>
              <a:t>equivalent in </a:t>
            </a:r>
            <a:r>
              <a:rPr lang="en-GB" dirty="0" smtClean="0"/>
              <a:t>the sense that violation of either statement implies violation of other.</a:t>
            </a:r>
            <a:endParaRPr lang="en-GB" dirty="0"/>
          </a:p>
        </p:txBody>
      </p:sp>
      <p:sp>
        <p:nvSpPr>
          <p:cNvPr id="7" name="Rectangle 6"/>
          <p:cNvSpPr/>
          <p:nvPr/>
        </p:nvSpPr>
        <p:spPr>
          <a:xfrm>
            <a:off x="0" y="5530006"/>
            <a:ext cx="9144000" cy="923330"/>
          </a:xfrm>
          <a:prstGeom prst="rect">
            <a:avLst/>
          </a:prstGeom>
        </p:spPr>
        <p:txBody>
          <a:bodyPr wrap="square">
            <a:spAutoFit/>
          </a:bodyPr>
          <a:lstStyle/>
          <a:p>
            <a:r>
              <a:rPr lang="en-GB" b="1" dirty="0" smtClean="0"/>
              <a:t>Perpetual motion machine of second kind (</a:t>
            </a:r>
            <a:r>
              <a:rPr lang="en-GB" b="1" i="1" dirty="0" smtClean="0"/>
              <a:t>PMM2) is that imaginary machine which would </a:t>
            </a:r>
            <a:r>
              <a:rPr lang="en-GB" b="1" i="1" dirty="0" smtClean="0"/>
              <a:t>continuously </a:t>
            </a:r>
            <a:r>
              <a:rPr lang="en-GB" dirty="0" smtClean="0"/>
              <a:t>absorb </a:t>
            </a:r>
            <a:r>
              <a:rPr lang="en-GB" dirty="0" smtClean="0"/>
              <a:t>heat from a single thermal reservoir and convert this heat completely into work. The </a:t>
            </a:r>
            <a:r>
              <a:rPr lang="en-GB" dirty="0" smtClean="0"/>
              <a:t>efficiency of </a:t>
            </a:r>
            <a:r>
              <a:rPr lang="en-GB" dirty="0" smtClean="0"/>
              <a:t>such a machine would be 100%.</a:t>
            </a:r>
            <a:endParaRPr lang="en-GB" dirty="0"/>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51520" y="332656"/>
            <a:ext cx="8496944" cy="707886"/>
          </a:xfrm>
          <a:prstGeom prst="rect">
            <a:avLst/>
          </a:prstGeom>
          <a:solidFill>
            <a:schemeClr val="bg2">
              <a:lumMod val="40000"/>
              <a:lumOff val="60000"/>
            </a:schemeClr>
          </a:solidFill>
          <a:ln>
            <a:solidFill>
              <a:schemeClr val="accent5">
                <a:lumMod val="50000"/>
              </a:schemeClr>
            </a:solidFill>
          </a:ln>
        </p:spPr>
        <p:txBody>
          <a:bodyPr wrap="square">
            <a:spAutoFit/>
          </a:bodyPr>
          <a:lstStyle/>
          <a:p>
            <a:r>
              <a:rPr lang="en-GB" sz="2000" b="1" dirty="0" smtClean="0"/>
              <a:t>Entropy’ </a:t>
            </a:r>
            <a:r>
              <a:rPr lang="en-GB" sz="2000" dirty="0" smtClean="0"/>
              <a:t>is a function of a quantity of heat which shows the possibility of conversion of that heat </a:t>
            </a:r>
            <a:r>
              <a:rPr lang="en-GB" sz="2000" dirty="0" smtClean="0"/>
              <a:t>into work</a:t>
            </a:r>
            <a:r>
              <a:rPr lang="en-GB" sz="2000" dirty="0" smtClean="0"/>
              <a:t>. </a:t>
            </a:r>
            <a:endParaRPr lang="en-GB" sz="2000" dirty="0"/>
          </a:p>
        </p:txBody>
      </p:sp>
      <p:pic>
        <p:nvPicPr>
          <p:cNvPr id="194562" name="Picture 2"/>
          <p:cNvPicPr>
            <a:picLocks noChangeAspect="1" noChangeArrowheads="1"/>
          </p:cNvPicPr>
          <p:nvPr/>
        </p:nvPicPr>
        <p:blipFill>
          <a:blip r:embed="rId2" cstate="print"/>
          <a:srcRect/>
          <a:stretch>
            <a:fillRect/>
          </a:stretch>
        </p:blipFill>
        <p:spPr bwMode="auto">
          <a:xfrm>
            <a:off x="251520" y="2132831"/>
            <a:ext cx="8486775" cy="1800225"/>
          </a:xfrm>
          <a:prstGeom prst="rect">
            <a:avLst/>
          </a:prstGeom>
          <a:noFill/>
          <a:ln w="9525">
            <a:solidFill>
              <a:schemeClr val="accent1"/>
            </a:solidFill>
            <a:miter lim="800000"/>
            <a:headEnd/>
            <a:tailEnd/>
          </a:ln>
        </p:spPr>
      </p:pic>
      <p:sp>
        <p:nvSpPr>
          <p:cNvPr id="5" name="Rectangle 4"/>
          <p:cNvSpPr/>
          <p:nvPr/>
        </p:nvSpPr>
        <p:spPr>
          <a:xfrm>
            <a:off x="251520" y="4665330"/>
            <a:ext cx="8496944" cy="707886"/>
          </a:xfrm>
          <a:prstGeom prst="rect">
            <a:avLst/>
          </a:prstGeom>
          <a:ln>
            <a:solidFill>
              <a:srgbClr val="FF0000"/>
            </a:solidFill>
          </a:ln>
        </p:spPr>
        <p:txBody>
          <a:bodyPr wrap="square">
            <a:spAutoFit/>
          </a:bodyPr>
          <a:lstStyle/>
          <a:p>
            <a:r>
              <a:rPr lang="en-US" sz="2000" dirty="0" smtClean="0">
                <a:sym typeface="Symbol" pitchFamily="18" charset="2"/>
              </a:rPr>
              <a:t>The third law of thermodynamics states that the entropy of a pure crystalline substance at absolute zero temperature is zero. </a:t>
            </a:r>
            <a:endParaRPr lang="en-GB" sz="2000" dirty="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152400" y="549275"/>
            <a:ext cx="8839200" cy="3021013"/>
          </a:xfrm>
          <a:prstGeom prst="rect">
            <a:avLst/>
          </a:prstGeom>
          <a:solidFill>
            <a:srgbClr val="EFFFFF"/>
          </a:solidFill>
          <a:ln w="9525">
            <a:solidFill>
              <a:srgbClr val="0000FF"/>
            </a:solidFill>
            <a:miter lim="800000"/>
            <a:headEnd/>
            <a:tailEnd/>
          </a:ln>
          <a:effectLst/>
        </p:spPr>
        <p:txBody>
          <a:bodyPr tIns="91440" bIns="91440">
            <a:spAutoFit/>
          </a:bodyPr>
          <a:lstStyle/>
          <a:p>
            <a:pPr marL="344488" indent="-344488">
              <a:spcAft>
                <a:spcPct val="10000"/>
              </a:spcAft>
              <a:buClr>
                <a:srgbClr val="FF0000"/>
              </a:buClr>
              <a:buFont typeface="Wingdings" pitchFamily="2" charset="2"/>
              <a:buChar char="q"/>
            </a:pPr>
            <a:r>
              <a:rPr lang="en-US" dirty="0">
                <a:latin typeface="Times New Roman" pitchFamily="18" charset="0"/>
                <a:cs typeface="Times New Roman" pitchFamily="18" charset="0"/>
                <a:sym typeface="Symbol" pitchFamily="18" charset="2"/>
              </a:rPr>
              <a:t>To a thermodynamic system two ‘things’ may be added/removed: </a:t>
            </a:r>
            <a:br>
              <a:rPr lang="en-US" dirty="0">
                <a:latin typeface="Times New Roman" pitchFamily="18" charset="0"/>
                <a:cs typeface="Times New Roman" pitchFamily="18" charset="0"/>
                <a:sym typeface="Symbol" pitchFamily="18" charset="2"/>
              </a:rPr>
            </a:br>
            <a:r>
              <a:rPr lang="en-US" dirty="0">
                <a:solidFill>
                  <a:srgbClr val="CC3300"/>
                </a:solidFill>
                <a:latin typeface="Times New Roman" pitchFamily="18" charset="0"/>
                <a:cs typeface="Times New Roman" pitchFamily="18" charset="0"/>
                <a:sym typeface="Wingdings" pitchFamily="2" charset="2"/>
              </a:rPr>
              <a:t></a:t>
            </a:r>
            <a:r>
              <a:rPr lang="en-US" dirty="0">
                <a:latin typeface="Times New Roman" pitchFamily="18" charset="0"/>
                <a:cs typeface="Times New Roman" pitchFamily="18" charset="0"/>
                <a:sym typeface="Wingdings" pitchFamily="2" charset="2"/>
              </a:rPr>
              <a:t> </a:t>
            </a:r>
            <a:r>
              <a:rPr lang="en-US" b="1" dirty="0">
                <a:solidFill>
                  <a:srgbClr val="3333FF"/>
                </a:solidFill>
                <a:latin typeface="Times New Roman" pitchFamily="18" charset="0"/>
                <a:cs typeface="Times New Roman" pitchFamily="18" charset="0"/>
                <a:sym typeface="Symbol" pitchFamily="18" charset="2"/>
              </a:rPr>
              <a:t>energy </a:t>
            </a:r>
            <a:r>
              <a:rPr lang="en-US" dirty="0">
                <a:latin typeface="Times New Roman" pitchFamily="18" charset="0"/>
                <a:cs typeface="Times New Roman" pitchFamily="18" charset="0"/>
                <a:sym typeface="Symbol" pitchFamily="18" charset="2"/>
              </a:rPr>
              <a:t>(heat, work)  </a:t>
            </a:r>
            <a:r>
              <a:rPr lang="en-US" dirty="0">
                <a:solidFill>
                  <a:srgbClr val="CC3300"/>
                </a:solidFill>
                <a:latin typeface="Times New Roman" pitchFamily="18" charset="0"/>
                <a:cs typeface="Times New Roman" pitchFamily="18" charset="0"/>
                <a:sym typeface="Wingdings" pitchFamily="2" charset="2"/>
              </a:rPr>
              <a:t></a:t>
            </a:r>
            <a:r>
              <a:rPr lang="en-US" dirty="0">
                <a:latin typeface="Times New Roman" pitchFamily="18" charset="0"/>
                <a:cs typeface="Times New Roman" pitchFamily="18" charset="0"/>
                <a:sym typeface="Wingdings" pitchFamily="2" charset="2"/>
              </a:rPr>
              <a:t> </a:t>
            </a:r>
            <a:r>
              <a:rPr lang="en-US" b="1" dirty="0">
                <a:solidFill>
                  <a:srgbClr val="3333FF"/>
                </a:solidFill>
                <a:latin typeface="Times New Roman" pitchFamily="18" charset="0"/>
                <a:cs typeface="Times New Roman" pitchFamily="18" charset="0"/>
                <a:sym typeface="Symbol" pitchFamily="18" charset="2"/>
              </a:rPr>
              <a:t>matter</a:t>
            </a:r>
            <a:r>
              <a:rPr lang="en-US" dirty="0">
                <a:latin typeface="Times New Roman" pitchFamily="18" charset="0"/>
                <a:cs typeface="Times New Roman" pitchFamily="18" charset="0"/>
                <a:sym typeface="Symbol" pitchFamily="18" charset="2"/>
              </a:rPr>
              <a:t>.</a:t>
            </a:r>
          </a:p>
          <a:p>
            <a:pPr marL="344488" indent="-344488">
              <a:spcAft>
                <a:spcPct val="10000"/>
              </a:spcAft>
              <a:buClr>
                <a:srgbClr val="FF0000"/>
              </a:buClr>
              <a:buFont typeface="Wingdings" pitchFamily="2" charset="2"/>
              <a:buChar char="q"/>
            </a:pPr>
            <a:r>
              <a:rPr lang="en-US" dirty="0">
                <a:latin typeface="Times New Roman" pitchFamily="18" charset="0"/>
                <a:cs typeface="Times New Roman" pitchFamily="18" charset="0"/>
                <a:sym typeface="Symbol" pitchFamily="18" charset="2"/>
              </a:rPr>
              <a:t>An</a:t>
            </a:r>
            <a:r>
              <a:rPr lang="en-US" dirty="0">
                <a:solidFill>
                  <a:srgbClr val="3333FF"/>
                </a:solidFill>
                <a:latin typeface="Times New Roman" pitchFamily="18" charset="0"/>
                <a:cs typeface="Times New Roman" pitchFamily="18" charset="0"/>
                <a:sym typeface="Symbol" pitchFamily="18" charset="2"/>
              </a:rPr>
              <a:t> </a:t>
            </a:r>
            <a:r>
              <a:rPr lang="en-US" b="1" dirty="0">
                <a:solidFill>
                  <a:srgbClr val="3333FF"/>
                </a:solidFill>
                <a:latin typeface="Times New Roman" pitchFamily="18" charset="0"/>
                <a:cs typeface="Times New Roman" pitchFamily="18" charset="0"/>
                <a:sym typeface="Symbol" pitchFamily="18" charset="2"/>
              </a:rPr>
              <a:t>open system</a:t>
            </a:r>
            <a:r>
              <a:rPr lang="en-US" b="1" dirty="0">
                <a:latin typeface="Times New Roman" pitchFamily="18" charset="0"/>
                <a:cs typeface="Times New Roman" pitchFamily="18" charset="0"/>
                <a:sym typeface="Symbol" pitchFamily="18" charset="2"/>
              </a:rPr>
              <a:t> </a:t>
            </a:r>
            <a:r>
              <a:rPr lang="en-US" dirty="0">
                <a:latin typeface="Times New Roman" pitchFamily="18" charset="0"/>
                <a:cs typeface="Times New Roman" pitchFamily="18" charset="0"/>
                <a:sym typeface="Symbol" pitchFamily="18" charset="2"/>
              </a:rPr>
              <a:t>is one to which you can add/remove matter (e.g. a open beaker to which we can add water). When you add matter- you also end up adding heat (which is contained in that matter).</a:t>
            </a:r>
          </a:p>
          <a:p>
            <a:pPr marL="344488" indent="-344488">
              <a:spcAft>
                <a:spcPct val="10000"/>
              </a:spcAft>
              <a:buClr>
                <a:srgbClr val="FF0000"/>
              </a:buClr>
              <a:buFont typeface="Wingdings" pitchFamily="2" charset="2"/>
              <a:buChar char="q"/>
            </a:pPr>
            <a:r>
              <a:rPr lang="en-US" dirty="0">
                <a:latin typeface="Times New Roman" pitchFamily="18" charset="0"/>
                <a:cs typeface="Times New Roman" pitchFamily="18" charset="0"/>
                <a:sym typeface="Symbol" pitchFamily="18" charset="2"/>
              </a:rPr>
              <a:t>A system to which you cannot add matter is called </a:t>
            </a:r>
            <a:r>
              <a:rPr lang="en-US" b="1" dirty="0">
                <a:solidFill>
                  <a:srgbClr val="3333FF"/>
                </a:solidFill>
                <a:latin typeface="Times New Roman" pitchFamily="18" charset="0"/>
                <a:cs typeface="Times New Roman" pitchFamily="18" charset="0"/>
                <a:sym typeface="Symbol" pitchFamily="18" charset="2"/>
              </a:rPr>
              <a:t>closed</a:t>
            </a:r>
            <a:r>
              <a:rPr lang="en-US" dirty="0">
                <a:latin typeface="Times New Roman" pitchFamily="18" charset="0"/>
                <a:cs typeface="Times New Roman" pitchFamily="18" charset="0"/>
                <a:sym typeface="Symbol" pitchFamily="18" charset="2"/>
              </a:rPr>
              <a:t>. </a:t>
            </a:r>
            <a:br>
              <a:rPr lang="en-US" dirty="0">
                <a:latin typeface="Times New Roman" pitchFamily="18" charset="0"/>
                <a:cs typeface="Times New Roman" pitchFamily="18" charset="0"/>
                <a:sym typeface="Symbol" pitchFamily="18" charset="2"/>
              </a:rPr>
            </a:br>
            <a:r>
              <a:rPr lang="en-US" dirty="0">
                <a:latin typeface="Times New Roman" pitchFamily="18" charset="0"/>
                <a:cs typeface="Times New Roman" pitchFamily="18" charset="0"/>
                <a:sym typeface="Symbol" pitchFamily="18" charset="2"/>
              </a:rPr>
              <a:t>Though you cannot add/remove matter to  a closed system, </a:t>
            </a:r>
            <a:r>
              <a:rPr lang="en-US" i="1" dirty="0">
                <a:latin typeface="Times New Roman" pitchFamily="18" charset="0"/>
                <a:cs typeface="Times New Roman" pitchFamily="18" charset="0"/>
                <a:sym typeface="Symbol" pitchFamily="18" charset="2"/>
              </a:rPr>
              <a:t>you can still add/remove heat </a:t>
            </a:r>
            <a:r>
              <a:rPr lang="en-US" dirty="0">
                <a:latin typeface="Times New Roman" pitchFamily="18" charset="0"/>
                <a:cs typeface="Times New Roman" pitchFamily="18" charset="0"/>
                <a:sym typeface="Symbol" pitchFamily="18" charset="2"/>
              </a:rPr>
              <a:t>(you can cool a closed water bottle in fridge).</a:t>
            </a:r>
          </a:p>
          <a:p>
            <a:pPr marL="344488" indent="-344488">
              <a:spcAft>
                <a:spcPct val="10000"/>
              </a:spcAft>
              <a:buClr>
                <a:srgbClr val="FF0000"/>
              </a:buClr>
              <a:buFont typeface="Wingdings" pitchFamily="2" charset="2"/>
              <a:buChar char="q"/>
            </a:pPr>
            <a:r>
              <a:rPr lang="en-US" dirty="0">
                <a:latin typeface="Times New Roman" pitchFamily="18" charset="0"/>
                <a:cs typeface="Times New Roman" pitchFamily="18" charset="0"/>
                <a:sym typeface="Symbol" pitchFamily="18" charset="2"/>
              </a:rPr>
              <a:t>A system to which </a:t>
            </a:r>
            <a:r>
              <a:rPr lang="en-US" i="1" dirty="0">
                <a:latin typeface="Times New Roman" pitchFamily="18" charset="0"/>
                <a:cs typeface="Times New Roman" pitchFamily="18" charset="0"/>
                <a:sym typeface="Symbol" pitchFamily="18" charset="2"/>
              </a:rPr>
              <a:t>neither matter nor heat</a:t>
            </a:r>
            <a:r>
              <a:rPr lang="en-US" dirty="0">
                <a:latin typeface="Times New Roman" pitchFamily="18" charset="0"/>
                <a:cs typeface="Times New Roman" pitchFamily="18" charset="0"/>
                <a:sym typeface="Symbol" pitchFamily="18" charset="2"/>
              </a:rPr>
              <a:t> can be added/removed is called </a:t>
            </a:r>
            <a:r>
              <a:rPr lang="en-US" b="1" dirty="0">
                <a:solidFill>
                  <a:srgbClr val="3333FF"/>
                </a:solidFill>
                <a:latin typeface="Times New Roman" pitchFamily="18" charset="0"/>
                <a:cs typeface="Times New Roman" pitchFamily="18" charset="0"/>
                <a:sym typeface="Symbol" pitchFamily="18" charset="2"/>
              </a:rPr>
              <a:t>isolated</a:t>
            </a:r>
            <a:r>
              <a:rPr lang="en-US" dirty="0">
                <a:latin typeface="Times New Roman" pitchFamily="18" charset="0"/>
                <a:cs typeface="Times New Roman" pitchFamily="18" charset="0"/>
                <a:sym typeface="Symbol" pitchFamily="18" charset="2"/>
              </a:rPr>
              <a:t>.</a:t>
            </a:r>
            <a:br>
              <a:rPr lang="en-US" dirty="0">
                <a:latin typeface="Times New Roman" pitchFamily="18" charset="0"/>
                <a:cs typeface="Times New Roman" pitchFamily="18" charset="0"/>
                <a:sym typeface="Symbol" pitchFamily="18" charset="2"/>
              </a:rPr>
            </a:br>
            <a:r>
              <a:rPr lang="en-US" dirty="0">
                <a:latin typeface="Times New Roman" pitchFamily="18" charset="0"/>
                <a:cs typeface="Times New Roman" pitchFamily="18" charset="0"/>
                <a:sym typeface="Symbol" pitchFamily="18" charset="2"/>
              </a:rPr>
              <a:t>A closed vacuum ‘thermos’ flask can be considered as isolated.</a:t>
            </a:r>
          </a:p>
        </p:txBody>
      </p:sp>
      <p:sp>
        <p:nvSpPr>
          <p:cNvPr id="8196" name="Text Box 4"/>
          <p:cNvSpPr txBox="1">
            <a:spLocks noChangeArrowheads="1"/>
          </p:cNvSpPr>
          <p:nvPr/>
        </p:nvSpPr>
        <p:spPr bwMode="auto">
          <a:xfrm>
            <a:off x="152400" y="66675"/>
            <a:ext cx="5093061" cy="523220"/>
          </a:xfrm>
          <a:prstGeom prst="rect">
            <a:avLst/>
          </a:prstGeom>
          <a:solidFill>
            <a:schemeClr val="bg1"/>
          </a:solidFill>
          <a:ln w="12700" algn="ctr">
            <a:solidFill>
              <a:srgbClr val="3366FF"/>
            </a:solidFill>
            <a:miter lim="800000"/>
            <a:headEnd/>
            <a:tailEnd/>
          </a:ln>
          <a:effectLst/>
        </p:spPr>
        <p:txBody>
          <a:bodyPr wrap="none">
            <a:spAutoFit/>
          </a:bodyPr>
          <a:lstStyle/>
          <a:p>
            <a:pPr>
              <a:spcBef>
                <a:spcPct val="50000"/>
              </a:spcBef>
            </a:pPr>
            <a:r>
              <a:rPr lang="en-US" sz="2800" dirty="0">
                <a:solidFill>
                  <a:srgbClr val="0000FF"/>
                </a:solidFill>
                <a:latin typeface="Times New Roman" pitchFamily="18" charset="0"/>
              </a:rPr>
              <a:t>Open, closed and isolated systems</a:t>
            </a:r>
          </a:p>
        </p:txBody>
      </p:sp>
      <p:graphicFrame>
        <p:nvGraphicFramePr>
          <p:cNvPr id="8235" name="Group 43"/>
          <p:cNvGraphicFramePr>
            <a:graphicFrameLocks noGrp="1"/>
          </p:cNvGraphicFramePr>
          <p:nvPr/>
        </p:nvGraphicFramePr>
        <p:xfrm>
          <a:off x="157163" y="3776663"/>
          <a:ext cx="5980112" cy="2424240"/>
        </p:xfrm>
        <a:graphic>
          <a:graphicData uri="http://schemas.openxmlformats.org/drawingml/2006/table">
            <a:tbl>
              <a:tblPr/>
              <a:tblGrid>
                <a:gridCol w="2279650"/>
                <a:gridCol w="3700462"/>
              </a:tblGrid>
              <a:tr h="1809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rPr>
                        <a:t>Type of boundary</a:t>
                      </a:r>
                    </a:p>
                  </a:txBody>
                  <a:tcPr marL="36000" marR="36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Interactions </a:t>
                      </a:r>
                    </a:p>
                  </a:txBody>
                  <a:tcPr marL="36000" marR="36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3317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Open</a:t>
                      </a:r>
                    </a:p>
                  </a:txBody>
                  <a:tcPr marL="36000" marR="36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All interactions possible </a:t>
                      </a:r>
                      <a:r>
                        <a:rPr kumimoji="0" lang="en-US" sz="1000" b="0" i="0" u="none" strike="noStrike" cap="none" normalizeH="0" baseline="0" smtClean="0">
                          <a:ln>
                            <a:noFill/>
                          </a:ln>
                          <a:solidFill>
                            <a:schemeClr val="tx1"/>
                          </a:solidFill>
                          <a:effectLst/>
                          <a:latin typeface="Times New Roman" pitchFamily="18" charset="0"/>
                        </a:rPr>
                        <a:t>(Mass, Work, Heat)</a:t>
                      </a:r>
                    </a:p>
                  </a:txBody>
                  <a:tcPr marL="36000" marR="36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33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Closed</a:t>
                      </a:r>
                    </a:p>
                  </a:txBody>
                  <a:tcPr marL="36000" marR="36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Matter cannot enter or leave</a:t>
                      </a:r>
                    </a:p>
                  </a:txBody>
                  <a:tcPr marL="36000" marR="36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33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Semi-permeable</a:t>
                      </a:r>
                    </a:p>
                  </a:txBody>
                  <a:tcPr marL="36000" marR="36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Only certain species can enter or leave</a:t>
                      </a:r>
                    </a:p>
                  </a:txBody>
                  <a:tcPr marL="36000" marR="36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17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Insulated</a:t>
                      </a:r>
                    </a:p>
                  </a:txBody>
                  <a:tcPr marL="36000" marR="36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Heat cannot enter or leave</a:t>
                      </a:r>
                    </a:p>
                  </a:txBody>
                  <a:tcPr marL="36000" marR="36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33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FF0000"/>
                          </a:solidFill>
                          <a:effectLst/>
                          <a:latin typeface="Times New Roman" pitchFamily="18" charset="0"/>
                        </a:rPr>
                        <a:t>Rigid</a:t>
                      </a:r>
                    </a:p>
                  </a:txBody>
                  <a:tcPr marL="36000" marR="36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FF0000"/>
                          </a:solidFill>
                          <a:effectLst/>
                          <a:latin typeface="Times New Roman" pitchFamily="18" charset="0"/>
                        </a:rPr>
                        <a:t>Mechanical work cannot be done*</a:t>
                      </a:r>
                    </a:p>
                  </a:txBody>
                  <a:tcPr marL="36000" marR="36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33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Isolated</a:t>
                      </a:r>
                    </a:p>
                  </a:txBody>
                  <a:tcPr marL="36000" marR="36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No interactions are possible**</a:t>
                      </a:r>
                    </a:p>
                  </a:txBody>
                  <a:tcPr marL="36000" marR="36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236" name="Rectangle 105"/>
          <p:cNvSpPr>
            <a:spLocks noChangeArrowheads="1"/>
          </p:cNvSpPr>
          <p:nvPr/>
        </p:nvSpPr>
        <p:spPr bwMode="auto">
          <a:xfrm>
            <a:off x="150813" y="6326188"/>
            <a:ext cx="8850312" cy="436562"/>
          </a:xfrm>
          <a:prstGeom prst="rect">
            <a:avLst/>
          </a:prstGeom>
          <a:noFill/>
          <a:ln w="6350" algn="ctr">
            <a:noFill/>
            <a:miter lim="800000"/>
            <a:headEnd/>
            <a:tailEnd/>
          </a:ln>
        </p:spPr>
        <p:txBody>
          <a:bodyPr lIns="18000" tIns="18000" rIns="18000" bIns="18000">
            <a:spAutoFit/>
          </a:bodyPr>
          <a:lstStyle/>
          <a:p>
            <a:pPr marL="360363" indent="-360363">
              <a:spcBef>
                <a:spcPct val="20000"/>
              </a:spcBef>
              <a:buFont typeface="Wingdings" pitchFamily="2" charset="2"/>
              <a:buNone/>
            </a:pPr>
            <a:r>
              <a:rPr lang="en-US" sz="1200" i="1">
                <a:latin typeface="Times New Roman" pitchFamily="18" charset="0"/>
                <a:sym typeface="Wingdings" pitchFamily="2" charset="2"/>
              </a:rPr>
              <a:t>* By or on the system</a:t>
            </a:r>
          </a:p>
          <a:p>
            <a:pPr marL="360363" indent="-360363">
              <a:spcBef>
                <a:spcPct val="20000"/>
              </a:spcBef>
              <a:buFont typeface="Wingdings" pitchFamily="2" charset="2"/>
              <a:buNone/>
            </a:pPr>
            <a:r>
              <a:rPr lang="en-US" sz="1200">
                <a:latin typeface="Times New Roman" pitchFamily="18" charset="0"/>
                <a:sym typeface="Symbol" pitchFamily="18" charset="2"/>
              </a:rPr>
              <a:t>** </a:t>
            </a:r>
            <a:r>
              <a:rPr lang="en-US" sz="1200" i="1">
                <a:latin typeface="Times New Roman" pitchFamily="18" charset="0"/>
                <a:sym typeface="Symbol" pitchFamily="18" charset="2"/>
              </a:rPr>
              <a:t>Mass, Heat or Work</a:t>
            </a:r>
            <a:endParaRPr lang="en-US" sz="1200">
              <a:latin typeface="Times New Roman" pitchFamily="18" charset="0"/>
              <a:sym typeface="Symbol" pitchFamily="18" charset="2"/>
            </a:endParaRPr>
          </a:p>
        </p:txBody>
      </p:sp>
      <p:pic>
        <p:nvPicPr>
          <p:cNvPr id="8246" name="Picture 54"/>
          <p:cNvPicPr>
            <a:picLocks noChangeAspect="1" noChangeArrowheads="1"/>
          </p:cNvPicPr>
          <p:nvPr/>
        </p:nvPicPr>
        <p:blipFill>
          <a:blip r:embed="rId2" cstate="print"/>
          <a:srcRect/>
          <a:stretch>
            <a:fillRect/>
          </a:stretch>
        </p:blipFill>
        <p:spPr bwMode="auto">
          <a:xfrm>
            <a:off x="6469063" y="3989388"/>
            <a:ext cx="2012950" cy="1943100"/>
          </a:xfrm>
          <a:prstGeom prst="rect">
            <a:avLst/>
          </a:prstGeom>
          <a:solidFill>
            <a:schemeClr val="bg1"/>
          </a:solidFill>
          <a:ln w="9525">
            <a:noFill/>
            <a:miter lim="800000"/>
            <a:headEnd/>
            <a:tailEnd/>
          </a:ln>
          <a:effectLst/>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786482"/>
          </a:xfrm>
        </p:spPr>
        <p:txBody>
          <a:bodyPr/>
          <a:lstStyle/>
          <a:p>
            <a:r>
              <a:rPr lang="en-GB" sz="2800" dirty="0" smtClean="0"/>
              <a:t>Thermodynamic Properties</a:t>
            </a:r>
            <a:endParaRPr lang="en-GB" sz="2800" dirty="0"/>
          </a:p>
        </p:txBody>
      </p:sp>
      <p:sp>
        <p:nvSpPr>
          <p:cNvPr id="3" name="Content Placeholder 2"/>
          <p:cNvSpPr>
            <a:spLocks noGrp="1"/>
          </p:cNvSpPr>
          <p:nvPr>
            <p:ph idx="1"/>
          </p:nvPr>
        </p:nvSpPr>
        <p:spPr>
          <a:xfrm>
            <a:off x="457200" y="1412776"/>
            <a:ext cx="8229600" cy="4718149"/>
          </a:xfrm>
        </p:spPr>
        <p:txBody>
          <a:bodyPr/>
          <a:lstStyle/>
          <a:p>
            <a:r>
              <a:rPr lang="en-GB" sz="2400" dirty="0" smtClean="0"/>
              <a:t>A property is a </a:t>
            </a:r>
            <a:r>
              <a:rPr lang="en-GB" sz="2400" b="1" dirty="0" smtClean="0"/>
              <a:t>characteristic</a:t>
            </a:r>
            <a:r>
              <a:rPr lang="en-GB" sz="2400" dirty="0" smtClean="0"/>
              <a:t> of a system and it is used to specify the condition or state of a system</a:t>
            </a:r>
          </a:p>
          <a:p>
            <a:pPr lvl="1"/>
            <a:r>
              <a:rPr lang="en-GB" sz="2000" i="1" dirty="0" smtClean="0"/>
              <a:t>Pressure, temperature, volume, mass</a:t>
            </a:r>
          </a:p>
          <a:p>
            <a:r>
              <a:rPr lang="en-GB" sz="2400" b="1" dirty="0" smtClean="0"/>
              <a:t>Extensive</a:t>
            </a:r>
            <a:r>
              <a:rPr lang="en-GB" sz="2400" dirty="0" smtClean="0"/>
              <a:t> properties ?</a:t>
            </a:r>
          </a:p>
          <a:p>
            <a:pPr lvl="1"/>
            <a:r>
              <a:rPr lang="en-GB" sz="2000" dirty="0" smtClean="0"/>
              <a:t>depend on the size of the system and hence the mass of the system. Examples include mass, volume, and total energy. </a:t>
            </a:r>
          </a:p>
          <a:p>
            <a:r>
              <a:rPr lang="en-GB" sz="2400" b="1" dirty="0" smtClean="0"/>
              <a:t>Intensive</a:t>
            </a:r>
            <a:r>
              <a:rPr lang="en-GB" sz="2400" dirty="0" smtClean="0"/>
              <a:t> properties ?</a:t>
            </a:r>
          </a:p>
          <a:p>
            <a:pPr lvl="1"/>
            <a:r>
              <a:rPr lang="en-GB" sz="2000" dirty="0" smtClean="0"/>
              <a:t>are independent of the size of the system. They include pressure and temperature. </a:t>
            </a:r>
          </a:p>
          <a:p>
            <a:r>
              <a:rPr lang="en-GB" sz="2400" dirty="0" smtClean="0"/>
              <a:t>A specific property (denoted by lower case letters) refers to an extensive property per unit mass. </a:t>
            </a:r>
            <a:r>
              <a:rPr lang="en-GB" sz="2400" i="1" dirty="0" err="1" smtClean="0"/>
              <a:t>eg</a:t>
            </a:r>
            <a:r>
              <a:rPr lang="en-GB" sz="2400" i="1" dirty="0" smtClean="0"/>
              <a:t>. v = V/m</a:t>
            </a:r>
            <a:r>
              <a:rPr lang="en-GB" sz="2400" dirty="0" smtClean="0"/>
              <a:t>.</a:t>
            </a:r>
          </a:p>
          <a:p>
            <a:endParaRPr lang="en-GB" sz="2400" dirty="0" smtClean="0"/>
          </a:p>
          <a:p>
            <a:endParaRPr lang="en-GB" sz="2400" i="1"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1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786482"/>
          </a:xfrm>
        </p:spPr>
        <p:txBody>
          <a:bodyPr/>
          <a:lstStyle/>
          <a:p>
            <a:r>
              <a:rPr lang="en-GB" sz="2800" dirty="0" smtClean="0"/>
              <a:t>State postulate</a:t>
            </a:r>
            <a:endParaRPr lang="en-GB" sz="2800" dirty="0"/>
          </a:p>
        </p:txBody>
      </p:sp>
      <p:sp>
        <p:nvSpPr>
          <p:cNvPr id="3" name="Content Placeholder 2"/>
          <p:cNvSpPr>
            <a:spLocks noGrp="1"/>
          </p:cNvSpPr>
          <p:nvPr>
            <p:ph idx="1"/>
          </p:nvPr>
        </p:nvSpPr>
        <p:spPr>
          <a:xfrm>
            <a:off x="457200" y="1412776"/>
            <a:ext cx="8229600" cy="4718149"/>
          </a:xfrm>
        </p:spPr>
        <p:txBody>
          <a:bodyPr/>
          <a:lstStyle/>
          <a:p>
            <a:r>
              <a:rPr lang="en-GB" sz="2400" dirty="0" smtClean="0"/>
              <a:t>The state of a system is described by its properties. In practice not all properties must be known before the state is specified. Once a sufficient number of properties are known, the state is specified and all other properties are determined. </a:t>
            </a:r>
          </a:p>
          <a:p>
            <a:r>
              <a:rPr lang="en-GB" sz="2400" dirty="0" smtClean="0"/>
              <a:t>The number of properties required to determine the state of a simple, homogeneous system is given by the state postulate:</a:t>
            </a:r>
          </a:p>
          <a:p>
            <a:endParaRPr lang="en-GB" sz="2400" dirty="0" smtClean="0"/>
          </a:p>
          <a:p>
            <a:pPr>
              <a:buNone/>
            </a:pPr>
            <a:r>
              <a:rPr lang="en-GB" sz="2400" i="1" dirty="0" smtClean="0"/>
              <a:t>	“The thermodynamic state of a simple compressible system is completely specified by two independent, intensive properties”</a:t>
            </a:r>
            <a:endParaRPr lang="en-GB" sz="2400" dirty="0" smtClean="0"/>
          </a:p>
          <a:p>
            <a:endParaRPr lang="en-GB" sz="2400" dirty="0" smtClean="0"/>
          </a:p>
          <a:p>
            <a:endParaRPr lang="en-GB" sz="2400" i="1"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858490"/>
          </a:xfrm>
        </p:spPr>
        <p:txBody>
          <a:bodyPr/>
          <a:lstStyle/>
          <a:p>
            <a:r>
              <a:rPr lang="en-GB" dirty="0" smtClean="0"/>
              <a:t>PV Diagram</a:t>
            </a:r>
            <a:endParaRPr lang="en-GB" dirty="0"/>
          </a:p>
        </p:txBody>
      </p:sp>
      <p:sp>
        <p:nvSpPr>
          <p:cNvPr id="3" name="Content Placeholder 2"/>
          <p:cNvSpPr>
            <a:spLocks noGrp="1"/>
          </p:cNvSpPr>
          <p:nvPr>
            <p:ph idx="1"/>
          </p:nvPr>
        </p:nvSpPr>
        <p:spPr/>
        <p:txBody>
          <a:bodyPr/>
          <a:lstStyle/>
          <a:p>
            <a:endParaRPr lang="en-GB" dirty="0"/>
          </a:p>
        </p:txBody>
      </p:sp>
      <p:pic>
        <p:nvPicPr>
          <p:cNvPr id="1026" name="Picture 2"/>
          <p:cNvPicPr>
            <a:picLocks noChangeAspect="1" noChangeArrowheads="1"/>
          </p:cNvPicPr>
          <p:nvPr/>
        </p:nvPicPr>
        <p:blipFill>
          <a:blip r:embed="rId2" cstate="print"/>
          <a:srcRect/>
          <a:stretch>
            <a:fillRect/>
          </a:stretch>
        </p:blipFill>
        <p:spPr bwMode="auto">
          <a:xfrm>
            <a:off x="1115616" y="1052736"/>
            <a:ext cx="5832648" cy="4536504"/>
          </a:xfrm>
          <a:prstGeom prst="rect">
            <a:avLst/>
          </a:prstGeom>
          <a:noFill/>
          <a:ln w="9525">
            <a:noFill/>
            <a:miter lim="800000"/>
            <a:headEnd/>
            <a:tailEnd/>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786482"/>
          </a:xfrm>
        </p:spPr>
        <p:txBody>
          <a:bodyPr/>
          <a:lstStyle/>
          <a:p>
            <a:r>
              <a:rPr lang="en-GB" sz="2800" dirty="0" smtClean="0"/>
              <a:t>Thermodynamic process</a:t>
            </a:r>
            <a:endParaRPr lang="en-GB" sz="2800" dirty="0"/>
          </a:p>
        </p:txBody>
      </p:sp>
      <p:sp>
        <p:nvSpPr>
          <p:cNvPr id="3" name="Content Placeholder 2"/>
          <p:cNvSpPr>
            <a:spLocks noGrp="1"/>
          </p:cNvSpPr>
          <p:nvPr>
            <p:ph idx="1"/>
          </p:nvPr>
        </p:nvSpPr>
        <p:spPr>
          <a:xfrm>
            <a:off x="457200" y="1124744"/>
            <a:ext cx="8229600" cy="5006181"/>
          </a:xfrm>
        </p:spPr>
        <p:txBody>
          <a:bodyPr/>
          <a:lstStyle/>
          <a:p>
            <a:r>
              <a:rPr lang="en-GB" sz="2400" dirty="0" smtClean="0"/>
              <a:t>Any change from one state to another is called a </a:t>
            </a:r>
            <a:r>
              <a:rPr lang="en-GB" sz="2400" b="1" dirty="0" smtClean="0"/>
              <a:t>process</a:t>
            </a:r>
            <a:r>
              <a:rPr lang="en-GB" sz="2400" dirty="0" smtClean="0"/>
              <a:t>. If the state of a system changes, then it is undergoing a process. </a:t>
            </a:r>
          </a:p>
          <a:p>
            <a:r>
              <a:rPr lang="en-GB" sz="2400" dirty="0" smtClean="0"/>
              <a:t>The succession of states through which the system passes defines the</a:t>
            </a:r>
            <a:r>
              <a:rPr lang="en-GB" sz="2400" b="1" dirty="0" smtClean="0"/>
              <a:t> path</a:t>
            </a:r>
            <a:r>
              <a:rPr lang="en-GB" sz="2400" dirty="0" smtClean="0"/>
              <a:t> of the process. </a:t>
            </a:r>
          </a:p>
          <a:p>
            <a:endParaRPr lang="en-GB" sz="2400" dirty="0" smtClean="0"/>
          </a:p>
          <a:p>
            <a:endParaRPr lang="en-GB" sz="2400" dirty="0" smtClean="0"/>
          </a:p>
          <a:p>
            <a:endParaRPr lang="en-GB" sz="2400" i="1" dirty="0"/>
          </a:p>
        </p:txBody>
      </p:sp>
      <p:pic>
        <p:nvPicPr>
          <p:cNvPr id="3074" name="Picture 2" descr="Image result for pv diagram"/>
          <p:cNvPicPr>
            <a:picLocks noChangeAspect="1" noChangeArrowheads="1"/>
          </p:cNvPicPr>
          <p:nvPr/>
        </p:nvPicPr>
        <p:blipFill>
          <a:blip r:embed="rId2" cstate="print"/>
          <a:srcRect/>
          <a:stretch>
            <a:fillRect/>
          </a:stretch>
        </p:blipFill>
        <p:spPr bwMode="auto">
          <a:xfrm>
            <a:off x="971600" y="3501009"/>
            <a:ext cx="5400599" cy="3356992"/>
          </a:xfrm>
          <a:prstGeom prst="rect">
            <a:avLst/>
          </a:prstGeom>
          <a:noFill/>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52400" y="1014313"/>
            <a:ext cx="8839200" cy="5006975"/>
          </a:xfrm>
          <a:prstGeom prst="rect">
            <a:avLst/>
          </a:prstGeom>
          <a:solidFill>
            <a:srgbClr val="EFFFFF"/>
          </a:solidFill>
          <a:ln w="9525">
            <a:solidFill>
              <a:srgbClr val="0000FF"/>
            </a:solidFill>
            <a:miter lim="800000"/>
            <a:headEnd/>
            <a:tailEnd/>
          </a:ln>
          <a:effectLst/>
        </p:spPr>
        <p:txBody>
          <a:bodyPr tIns="91440" bIns="91440">
            <a:spAutoFit/>
          </a:bodyPr>
          <a:lstStyle/>
          <a:p>
            <a:pPr marL="344488" indent="-344488">
              <a:lnSpc>
                <a:spcPct val="110000"/>
              </a:lnSpc>
              <a:spcAft>
                <a:spcPct val="15000"/>
              </a:spcAft>
              <a:buClr>
                <a:srgbClr val="FF0000"/>
              </a:buClr>
              <a:buFont typeface="Wingdings" pitchFamily="2" charset="2"/>
              <a:buChar char="q"/>
            </a:pPr>
            <a:r>
              <a:rPr lang="en-US" dirty="0">
                <a:latin typeface="Times New Roman" pitchFamily="18" charset="0"/>
                <a:cs typeface="Times New Roman" pitchFamily="18" charset="0"/>
                <a:sym typeface="Symbol" pitchFamily="18" charset="2"/>
              </a:rPr>
              <a:t>Here is a brief listing of a few kinds of </a:t>
            </a:r>
            <a:r>
              <a:rPr lang="en-US" dirty="0" smtClean="0">
                <a:latin typeface="Times New Roman" pitchFamily="18" charset="0"/>
                <a:cs typeface="Times New Roman" pitchFamily="18" charset="0"/>
                <a:sym typeface="Symbol" pitchFamily="18" charset="2"/>
              </a:rPr>
              <a:t>processes:</a:t>
            </a:r>
            <a:endParaRPr lang="en-US" dirty="0">
              <a:latin typeface="Times New Roman" pitchFamily="18" charset="0"/>
              <a:cs typeface="Times New Roman" pitchFamily="18" charset="0"/>
              <a:sym typeface="Symbol" pitchFamily="18" charset="2"/>
            </a:endParaRPr>
          </a:p>
          <a:p>
            <a:pPr marL="344488" indent="-344488">
              <a:lnSpc>
                <a:spcPct val="110000"/>
              </a:lnSpc>
              <a:spcAft>
                <a:spcPct val="15000"/>
              </a:spcAft>
              <a:buClr>
                <a:srgbClr val="0000FF"/>
              </a:buClr>
              <a:buFont typeface="Wingdings" pitchFamily="2" charset="2"/>
              <a:buChar char="Ø"/>
            </a:pPr>
            <a:r>
              <a:rPr lang="en-US" dirty="0">
                <a:solidFill>
                  <a:srgbClr val="0000FF"/>
                </a:solidFill>
                <a:latin typeface="Times New Roman" pitchFamily="18" charset="0"/>
                <a:cs typeface="Times New Roman" pitchFamily="18" charset="0"/>
                <a:sym typeface="Wingdings" pitchFamily="2" charset="2"/>
              </a:rPr>
              <a:t>Isothermal process</a:t>
            </a:r>
            <a:r>
              <a:rPr lang="en-US" dirty="0">
                <a:latin typeface="Times New Roman" pitchFamily="18" charset="0"/>
                <a:cs typeface="Times New Roman" pitchFamily="18" charset="0"/>
                <a:sym typeface="Wingdings" pitchFamily="2" charset="2"/>
              </a:rPr>
              <a:t> → the process takes place at constant temperature</a:t>
            </a:r>
            <a:br>
              <a:rPr lang="en-US" dirty="0">
                <a:latin typeface="Times New Roman" pitchFamily="18" charset="0"/>
                <a:cs typeface="Times New Roman" pitchFamily="18" charset="0"/>
                <a:sym typeface="Wingdings" pitchFamily="2" charset="2"/>
              </a:rPr>
            </a:br>
            <a:r>
              <a:rPr lang="en-US" i="1" dirty="0">
                <a:latin typeface="Times New Roman" pitchFamily="18" charset="0"/>
                <a:cs typeface="Times New Roman" pitchFamily="18" charset="0"/>
                <a:sym typeface="Wingdings" pitchFamily="2" charset="2"/>
              </a:rPr>
              <a:t>(e.g. freezing of water to ice at –10</a:t>
            </a:r>
            <a:r>
              <a:rPr lang="en-US" i="1" dirty="0">
                <a:latin typeface="Times New Roman" pitchFamily="18" charset="0"/>
                <a:cs typeface="Times New Roman" pitchFamily="18" charset="0"/>
                <a:sym typeface="Symbol" pitchFamily="18" charset="2"/>
              </a:rPr>
              <a:t>C)</a:t>
            </a:r>
            <a:endParaRPr lang="en-US" dirty="0">
              <a:latin typeface="Times New Roman" pitchFamily="18" charset="0"/>
              <a:cs typeface="Times New Roman" pitchFamily="18" charset="0"/>
              <a:sym typeface="Symbol" pitchFamily="18" charset="2"/>
            </a:endParaRPr>
          </a:p>
          <a:p>
            <a:pPr marL="344488" indent="-344488">
              <a:lnSpc>
                <a:spcPct val="110000"/>
              </a:lnSpc>
              <a:spcAft>
                <a:spcPct val="15000"/>
              </a:spcAft>
              <a:buClr>
                <a:srgbClr val="0000FF"/>
              </a:buClr>
              <a:buFont typeface="Wingdings" pitchFamily="2" charset="2"/>
              <a:buChar char="Ø"/>
            </a:pPr>
            <a:r>
              <a:rPr lang="en-US" dirty="0">
                <a:solidFill>
                  <a:srgbClr val="0000FF"/>
                </a:solidFill>
                <a:latin typeface="Times New Roman" pitchFamily="18" charset="0"/>
                <a:cs typeface="Times New Roman" pitchFamily="18" charset="0"/>
                <a:sym typeface="Wingdings" pitchFamily="2" charset="2"/>
              </a:rPr>
              <a:t>Isobaric </a:t>
            </a:r>
            <a:r>
              <a:rPr lang="en-US" dirty="0">
                <a:latin typeface="Times New Roman" pitchFamily="18" charset="0"/>
                <a:cs typeface="Times New Roman" pitchFamily="18" charset="0"/>
                <a:sym typeface="Wingdings" pitchFamily="2" charset="2"/>
              </a:rPr>
              <a:t>→ constant pressure </a:t>
            </a:r>
            <a:br>
              <a:rPr lang="en-US" dirty="0">
                <a:latin typeface="Times New Roman" pitchFamily="18" charset="0"/>
                <a:cs typeface="Times New Roman" pitchFamily="18" charset="0"/>
                <a:sym typeface="Wingdings" pitchFamily="2" charset="2"/>
              </a:rPr>
            </a:br>
            <a:r>
              <a:rPr lang="en-US" i="1" dirty="0">
                <a:latin typeface="Times New Roman" pitchFamily="18" charset="0"/>
                <a:cs typeface="Times New Roman" pitchFamily="18" charset="0"/>
                <a:sym typeface="Wingdings" pitchFamily="2" charset="2"/>
              </a:rPr>
              <a:t>(e.g. heating of water in open air→ under atmospheric pressure)</a:t>
            </a:r>
            <a:endParaRPr lang="en-US" dirty="0">
              <a:latin typeface="Times New Roman" pitchFamily="18" charset="0"/>
              <a:cs typeface="Times New Roman" pitchFamily="18" charset="0"/>
              <a:sym typeface="Wingdings" pitchFamily="2" charset="2"/>
            </a:endParaRPr>
          </a:p>
          <a:p>
            <a:pPr marL="344488" indent="-344488">
              <a:lnSpc>
                <a:spcPct val="110000"/>
              </a:lnSpc>
              <a:spcAft>
                <a:spcPct val="15000"/>
              </a:spcAft>
              <a:buClr>
                <a:srgbClr val="0000FF"/>
              </a:buClr>
              <a:buFont typeface="Wingdings" pitchFamily="2" charset="2"/>
              <a:buChar char="Ø"/>
            </a:pPr>
            <a:r>
              <a:rPr lang="en-US" dirty="0">
                <a:solidFill>
                  <a:srgbClr val="0000FF"/>
                </a:solidFill>
                <a:latin typeface="Times New Roman" pitchFamily="18" charset="0"/>
                <a:cs typeface="Times New Roman" pitchFamily="18" charset="0"/>
                <a:sym typeface="Wingdings" pitchFamily="2" charset="2"/>
              </a:rPr>
              <a:t>Isochoric </a:t>
            </a:r>
            <a:r>
              <a:rPr lang="en-US" dirty="0" smtClean="0">
                <a:solidFill>
                  <a:srgbClr val="0000FF"/>
                </a:solidFill>
                <a:latin typeface="Times New Roman" pitchFamily="18" charset="0"/>
                <a:cs typeface="Times New Roman" pitchFamily="18" charset="0"/>
                <a:sym typeface="Wingdings" pitchFamily="2" charset="2"/>
              </a:rPr>
              <a:t> (</a:t>
            </a:r>
            <a:r>
              <a:rPr lang="en-US" dirty="0" err="1" smtClean="0">
                <a:solidFill>
                  <a:srgbClr val="0000FF"/>
                </a:solidFill>
                <a:latin typeface="Times New Roman" pitchFamily="18" charset="0"/>
                <a:cs typeface="Times New Roman" pitchFamily="18" charset="0"/>
                <a:sym typeface="Wingdings" pitchFamily="2" charset="2"/>
              </a:rPr>
              <a:t>Isovolumetric</a:t>
            </a:r>
            <a:r>
              <a:rPr lang="en-US" dirty="0" smtClean="0">
                <a:solidFill>
                  <a:srgbClr val="0000FF"/>
                </a:solidFill>
                <a:latin typeface="Times New Roman" pitchFamily="18" charset="0"/>
                <a:cs typeface="Times New Roman" pitchFamily="18" charset="0"/>
                <a:sym typeface="Wingdings" pitchFamily="2" charset="2"/>
              </a:rPr>
              <a:t>)</a:t>
            </a:r>
            <a:r>
              <a:rPr lang="en-US" dirty="0" smtClean="0">
                <a:latin typeface="Times New Roman" pitchFamily="18" charset="0"/>
                <a:cs typeface="Times New Roman" pitchFamily="18" charset="0"/>
                <a:sym typeface="Wingdings" pitchFamily="2" charset="2"/>
              </a:rPr>
              <a:t>→ </a:t>
            </a:r>
            <a:r>
              <a:rPr lang="en-US" dirty="0">
                <a:latin typeface="Times New Roman" pitchFamily="18" charset="0"/>
                <a:cs typeface="Times New Roman" pitchFamily="18" charset="0"/>
                <a:sym typeface="Wingdings" pitchFamily="2" charset="2"/>
              </a:rPr>
              <a:t>constant volume</a:t>
            </a:r>
            <a:br>
              <a:rPr lang="en-US" dirty="0">
                <a:latin typeface="Times New Roman" pitchFamily="18" charset="0"/>
                <a:cs typeface="Times New Roman" pitchFamily="18" charset="0"/>
                <a:sym typeface="Wingdings" pitchFamily="2" charset="2"/>
              </a:rPr>
            </a:br>
            <a:r>
              <a:rPr lang="en-US" i="1" dirty="0">
                <a:latin typeface="Times New Roman" pitchFamily="18" charset="0"/>
                <a:cs typeface="Times New Roman" pitchFamily="18" charset="0"/>
                <a:sym typeface="Wingdings" pitchFamily="2" charset="2"/>
              </a:rPr>
              <a:t>(e.g. heating of gas in a sealed metal container)</a:t>
            </a:r>
            <a:endParaRPr lang="en-US" dirty="0">
              <a:latin typeface="Times New Roman" pitchFamily="18" charset="0"/>
              <a:cs typeface="Times New Roman" pitchFamily="18" charset="0"/>
              <a:sym typeface="Wingdings" pitchFamily="2" charset="2"/>
            </a:endParaRPr>
          </a:p>
          <a:p>
            <a:pPr marL="344488" indent="-344488">
              <a:lnSpc>
                <a:spcPct val="110000"/>
              </a:lnSpc>
              <a:spcAft>
                <a:spcPct val="15000"/>
              </a:spcAft>
              <a:buClr>
                <a:srgbClr val="0000FF"/>
              </a:buClr>
              <a:buFont typeface="Wingdings" pitchFamily="2" charset="2"/>
              <a:buChar char="Ø"/>
            </a:pPr>
            <a:r>
              <a:rPr lang="en-US" dirty="0">
                <a:solidFill>
                  <a:srgbClr val="0000FF"/>
                </a:solidFill>
                <a:latin typeface="Times New Roman" pitchFamily="18" charset="0"/>
                <a:cs typeface="Times New Roman" pitchFamily="18" charset="0"/>
                <a:sym typeface="Wingdings" pitchFamily="2" charset="2"/>
              </a:rPr>
              <a:t>Reversible process </a:t>
            </a:r>
            <a:r>
              <a:rPr lang="en-US" dirty="0">
                <a:latin typeface="Times New Roman" pitchFamily="18" charset="0"/>
                <a:cs typeface="Times New Roman" pitchFamily="18" charset="0"/>
                <a:sym typeface="Wingdings" pitchFamily="2" charset="2"/>
              </a:rPr>
              <a:t>→ the system is close to equilibrium at all times (and infinitesimal alteration of the conditions can restore the universe (system + surrounding) to the original state.</a:t>
            </a:r>
          </a:p>
          <a:p>
            <a:pPr marL="344488" indent="-344488">
              <a:lnSpc>
                <a:spcPct val="110000"/>
              </a:lnSpc>
              <a:spcAft>
                <a:spcPct val="15000"/>
              </a:spcAft>
              <a:buClr>
                <a:srgbClr val="0000FF"/>
              </a:buClr>
              <a:buFont typeface="Wingdings" pitchFamily="2" charset="2"/>
              <a:buChar char="Ø"/>
            </a:pPr>
            <a:r>
              <a:rPr lang="en-US" dirty="0">
                <a:solidFill>
                  <a:srgbClr val="0000FF"/>
                </a:solidFill>
                <a:latin typeface="Times New Roman" pitchFamily="18" charset="0"/>
                <a:cs typeface="Times New Roman" pitchFamily="18" charset="0"/>
                <a:sym typeface="Wingdings" pitchFamily="2" charset="2"/>
              </a:rPr>
              <a:t>Cyclic process</a:t>
            </a:r>
            <a:r>
              <a:rPr lang="en-US" dirty="0">
                <a:latin typeface="Times New Roman" pitchFamily="18" charset="0"/>
                <a:cs typeface="Times New Roman" pitchFamily="18" charset="0"/>
                <a:sym typeface="Wingdings" pitchFamily="2" charset="2"/>
              </a:rPr>
              <a:t> → the final and initial state are the same. However, </a:t>
            </a:r>
            <a:r>
              <a:rPr lang="en-US" dirty="0">
                <a:solidFill>
                  <a:srgbClr val="CC3300"/>
                </a:solidFill>
                <a:latin typeface="Times New Roman" pitchFamily="18" charset="0"/>
                <a:cs typeface="Times New Roman" pitchFamily="18" charset="0"/>
                <a:sym typeface="Wingdings" pitchFamily="2" charset="2"/>
              </a:rPr>
              <a:t>q</a:t>
            </a:r>
            <a:r>
              <a:rPr lang="en-US" dirty="0">
                <a:latin typeface="Times New Roman" pitchFamily="18" charset="0"/>
                <a:cs typeface="Times New Roman" pitchFamily="18" charset="0"/>
                <a:sym typeface="Wingdings" pitchFamily="2" charset="2"/>
              </a:rPr>
              <a:t> and </a:t>
            </a:r>
            <a:r>
              <a:rPr lang="en-US" dirty="0">
                <a:solidFill>
                  <a:srgbClr val="CC3300"/>
                </a:solidFill>
                <a:latin typeface="Times New Roman" pitchFamily="18" charset="0"/>
                <a:cs typeface="Times New Roman" pitchFamily="18" charset="0"/>
                <a:sym typeface="Wingdings" pitchFamily="2" charset="2"/>
              </a:rPr>
              <a:t>w</a:t>
            </a:r>
            <a:r>
              <a:rPr lang="en-US" dirty="0">
                <a:latin typeface="Times New Roman" pitchFamily="18" charset="0"/>
                <a:cs typeface="Times New Roman" pitchFamily="18" charset="0"/>
                <a:sym typeface="Wingdings" pitchFamily="2" charset="2"/>
              </a:rPr>
              <a:t> need not be zero.</a:t>
            </a:r>
          </a:p>
          <a:p>
            <a:pPr marL="344488" indent="-344488">
              <a:lnSpc>
                <a:spcPct val="110000"/>
              </a:lnSpc>
              <a:spcAft>
                <a:spcPct val="15000"/>
              </a:spcAft>
              <a:buClr>
                <a:srgbClr val="0000FF"/>
              </a:buClr>
              <a:buFont typeface="Wingdings" pitchFamily="2" charset="2"/>
              <a:buChar char="Ø"/>
            </a:pPr>
            <a:r>
              <a:rPr lang="en-US" dirty="0">
                <a:solidFill>
                  <a:srgbClr val="0000FF"/>
                </a:solidFill>
                <a:latin typeface="Times New Roman" pitchFamily="18" charset="0"/>
                <a:cs typeface="Times New Roman" pitchFamily="18" charset="0"/>
                <a:sym typeface="Wingdings" pitchFamily="2" charset="2"/>
              </a:rPr>
              <a:t>Adiabatic process </a:t>
            </a:r>
            <a:r>
              <a:rPr lang="en-US" dirty="0">
                <a:latin typeface="Times New Roman" pitchFamily="18" charset="0"/>
                <a:cs typeface="Times New Roman" pitchFamily="18" charset="0"/>
                <a:sym typeface="Wingdings" pitchFamily="2" charset="2"/>
              </a:rPr>
              <a:t>→ </a:t>
            </a:r>
            <a:r>
              <a:rPr lang="en-US" i="1" dirty="0" err="1">
                <a:latin typeface="Times New Roman" pitchFamily="18" charset="0"/>
                <a:cs typeface="Times New Roman" pitchFamily="18" charset="0"/>
                <a:sym typeface="Wingdings" pitchFamily="2" charset="2"/>
              </a:rPr>
              <a:t>d</a:t>
            </a:r>
            <a:r>
              <a:rPr lang="en-US" i="1" dirty="0" err="1">
                <a:solidFill>
                  <a:srgbClr val="CC3300"/>
                </a:solidFill>
                <a:latin typeface="Times New Roman" pitchFamily="18" charset="0"/>
                <a:cs typeface="Times New Roman" pitchFamily="18" charset="0"/>
                <a:sym typeface="Wingdings" pitchFamily="2" charset="2"/>
              </a:rPr>
              <a:t>q</a:t>
            </a:r>
            <a:r>
              <a:rPr lang="en-US" i="1" dirty="0">
                <a:latin typeface="Times New Roman" pitchFamily="18" charset="0"/>
                <a:cs typeface="Times New Roman" pitchFamily="18" charset="0"/>
                <a:sym typeface="Wingdings" pitchFamily="2" charset="2"/>
              </a:rPr>
              <a:t> </a:t>
            </a:r>
            <a:r>
              <a:rPr lang="en-US" dirty="0">
                <a:latin typeface="Times New Roman" pitchFamily="18" charset="0"/>
                <a:cs typeface="Times New Roman" pitchFamily="18" charset="0"/>
                <a:sym typeface="Wingdings" pitchFamily="2" charset="2"/>
              </a:rPr>
              <a:t>is zero during the process (no heat is added/removed to/from the system)</a:t>
            </a:r>
          </a:p>
          <a:p>
            <a:pPr marL="344488" indent="-344488">
              <a:lnSpc>
                <a:spcPct val="110000"/>
              </a:lnSpc>
              <a:spcAft>
                <a:spcPct val="15000"/>
              </a:spcAft>
              <a:buClr>
                <a:srgbClr val="FF0000"/>
              </a:buClr>
              <a:buFont typeface="Wingdings" pitchFamily="2" charset="2"/>
              <a:buChar char="q"/>
            </a:pPr>
            <a:r>
              <a:rPr lang="en-US" dirty="0">
                <a:latin typeface="Times New Roman" pitchFamily="18" charset="0"/>
                <a:cs typeface="Times New Roman" pitchFamily="18" charset="0"/>
                <a:sym typeface="Wingdings" pitchFamily="2" charset="2"/>
              </a:rPr>
              <a:t>A combination of the above are also possible: e.g. ‘reversible adiabatic process’.</a:t>
            </a:r>
          </a:p>
        </p:txBody>
      </p:sp>
      <p:sp>
        <p:nvSpPr>
          <p:cNvPr id="26627" name="Text Box 3"/>
          <p:cNvSpPr txBox="1">
            <a:spLocks noChangeArrowheads="1"/>
          </p:cNvSpPr>
          <p:nvPr/>
        </p:nvSpPr>
        <p:spPr bwMode="auto">
          <a:xfrm>
            <a:off x="152400" y="66675"/>
            <a:ext cx="4402103" cy="523220"/>
          </a:xfrm>
          <a:prstGeom prst="rect">
            <a:avLst/>
          </a:prstGeom>
          <a:solidFill>
            <a:schemeClr val="bg1"/>
          </a:solidFill>
          <a:ln w="12700" algn="ctr">
            <a:solidFill>
              <a:srgbClr val="3366FF"/>
            </a:solidFill>
            <a:miter lim="800000"/>
            <a:headEnd/>
            <a:tailEnd/>
          </a:ln>
          <a:effectLst/>
        </p:spPr>
        <p:txBody>
          <a:bodyPr wrap="none">
            <a:spAutoFit/>
          </a:bodyPr>
          <a:lstStyle/>
          <a:p>
            <a:pPr>
              <a:spcBef>
                <a:spcPct val="50000"/>
              </a:spcBef>
            </a:pPr>
            <a:r>
              <a:rPr lang="en-US" sz="2800" dirty="0">
                <a:solidFill>
                  <a:srgbClr val="0000FF"/>
                </a:solidFill>
                <a:latin typeface="Times New Roman" pitchFamily="18" charset="0"/>
              </a:rPr>
              <a:t>Processes in </a:t>
            </a:r>
            <a:r>
              <a:rPr lang="en-US" sz="2800" dirty="0" smtClean="0">
                <a:solidFill>
                  <a:srgbClr val="0000FF"/>
                </a:solidFill>
                <a:latin typeface="Times New Roman" pitchFamily="18" charset="0"/>
              </a:rPr>
              <a:t>Thermodynamic</a:t>
            </a:r>
            <a:endParaRPr lang="en-US" sz="2800" dirty="0">
              <a:solidFill>
                <a:srgbClr val="0000FF"/>
              </a:solidFill>
              <a:latin typeface="Times New Roman" pitchFamily="18" charset="0"/>
            </a:endParaRPr>
          </a:p>
        </p:txBody>
      </p:sp>
      <p:sp>
        <p:nvSpPr>
          <p:cNvPr id="26628" name="Text Box 81"/>
          <p:cNvSpPr txBox="1">
            <a:spLocks noChangeArrowheads="1"/>
          </p:cNvSpPr>
          <p:nvPr/>
        </p:nvSpPr>
        <p:spPr bwMode="auto">
          <a:xfrm>
            <a:off x="4716016" y="0"/>
            <a:ext cx="3312368" cy="565146"/>
          </a:xfrm>
          <a:prstGeom prst="rect">
            <a:avLst/>
          </a:prstGeom>
          <a:noFill/>
          <a:ln w="6350" algn="ctr">
            <a:noFill/>
            <a:miter lim="800000"/>
            <a:headEnd/>
            <a:tailEnd/>
          </a:ln>
        </p:spPr>
        <p:txBody>
          <a:bodyPr wrap="square" lIns="36000" tIns="36000" rIns="36000" bIns="36000">
            <a:spAutoFit/>
          </a:bodyPr>
          <a:lstStyle/>
          <a:p>
            <a:pPr>
              <a:buFont typeface="Wingdings" pitchFamily="2" charset="2"/>
              <a:buNone/>
            </a:pPr>
            <a:r>
              <a:rPr lang="en-US" sz="1600" i="1" dirty="0">
                <a:solidFill>
                  <a:srgbClr val="FF0000"/>
                </a:solidFill>
                <a:latin typeface="Times New Roman" pitchFamily="18" charset="0"/>
                <a:sym typeface="Wingdings" pitchFamily="2" charset="2"/>
              </a:rPr>
              <a:t>We will deal with some of them in detail later </a:t>
            </a:r>
            <a:r>
              <a:rPr lang="en-US" sz="1600" i="1" dirty="0" smtClean="0">
                <a:solidFill>
                  <a:srgbClr val="FF0000"/>
                </a:solidFill>
                <a:latin typeface="Times New Roman" pitchFamily="18" charset="0"/>
                <a:sym typeface="Wingdings" pitchFamily="2" charset="2"/>
              </a:rPr>
              <a:t>on</a:t>
            </a:r>
            <a:r>
              <a:rPr lang="en-US" sz="1600" i="1" dirty="0" smtClean="0">
                <a:latin typeface="Times New Roman" pitchFamily="18" charset="0"/>
                <a:sym typeface="Wingdings" pitchFamily="2" charset="2"/>
              </a:rPr>
              <a:t>….</a:t>
            </a:r>
            <a:endParaRPr lang="en-US" sz="1600" i="1" dirty="0">
              <a:latin typeface="Times New Roman" pitchFamily="18" charset="0"/>
              <a:sym typeface="Wingdings" pitchFamily="2" charset="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Image result for pv diagram"/>
          <p:cNvPicPr>
            <a:picLocks noChangeAspect="1" noChangeArrowheads="1"/>
          </p:cNvPicPr>
          <p:nvPr/>
        </p:nvPicPr>
        <p:blipFill>
          <a:blip r:embed="rId2" cstate="print"/>
          <a:srcRect/>
          <a:stretch>
            <a:fillRect/>
          </a:stretch>
        </p:blipFill>
        <p:spPr bwMode="auto">
          <a:xfrm>
            <a:off x="899592" y="188640"/>
            <a:ext cx="6192688" cy="5616624"/>
          </a:xfrm>
          <a:prstGeom prst="rect">
            <a:avLst/>
          </a:prstGeom>
          <a:noFill/>
        </p:spPr>
      </p:pic>
      <p:sp>
        <p:nvSpPr>
          <p:cNvPr id="3" name="TextBox 2"/>
          <p:cNvSpPr txBox="1"/>
          <p:nvPr/>
        </p:nvSpPr>
        <p:spPr>
          <a:xfrm>
            <a:off x="899592" y="6021288"/>
            <a:ext cx="6624736" cy="646331"/>
          </a:xfrm>
          <a:prstGeom prst="rect">
            <a:avLst/>
          </a:prstGeom>
          <a:noFill/>
        </p:spPr>
        <p:txBody>
          <a:bodyPr wrap="square" rtlCol="0">
            <a:spAutoFit/>
          </a:bodyPr>
          <a:lstStyle/>
          <a:p>
            <a:r>
              <a:rPr lang="en-GB" dirty="0" smtClean="0"/>
              <a:t>Processes illustrated on a PV diagram. We shall use this to perform some basic calculations using the first Law</a:t>
            </a:r>
            <a:endParaRPr lang="en-GB" dirty="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786482"/>
          </a:xfrm>
        </p:spPr>
        <p:txBody>
          <a:bodyPr/>
          <a:lstStyle/>
          <a:p>
            <a:r>
              <a:rPr lang="en-GB" dirty="0" smtClean="0"/>
              <a:t>State and path functions</a:t>
            </a:r>
            <a:endParaRPr lang="en-GB" dirty="0"/>
          </a:p>
        </p:txBody>
      </p:sp>
      <p:sp>
        <p:nvSpPr>
          <p:cNvPr id="3" name="Content Placeholder 2"/>
          <p:cNvSpPr>
            <a:spLocks noGrp="1"/>
          </p:cNvSpPr>
          <p:nvPr>
            <p:ph idx="1"/>
          </p:nvPr>
        </p:nvSpPr>
        <p:spPr>
          <a:xfrm>
            <a:off x="457200" y="1412776"/>
            <a:ext cx="8229600" cy="4718149"/>
          </a:xfrm>
        </p:spPr>
        <p:txBody>
          <a:bodyPr/>
          <a:lstStyle/>
          <a:p>
            <a:r>
              <a:rPr lang="en-GB" dirty="0" smtClean="0"/>
              <a:t>If the change in value of a function depends only on it’s initial and final states and not the path taken, the quantity is a state function. </a:t>
            </a:r>
            <a:r>
              <a:rPr lang="en-GB" dirty="0" err="1" smtClean="0"/>
              <a:t>Eg</a:t>
            </a:r>
            <a:r>
              <a:rPr lang="en-GB" dirty="0" smtClean="0"/>
              <a:t>. Internal energy</a:t>
            </a:r>
          </a:p>
          <a:p>
            <a:r>
              <a:rPr lang="en-GB" dirty="0" smtClean="0"/>
              <a:t>If the change in value is dependent on the path taken, then the function is path function. </a:t>
            </a:r>
            <a:r>
              <a:rPr lang="en-GB" dirty="0" err="1" smtClean="0"/>
              <a:t>Eg</a:t>
            </a:r>
            <a:r>
              <a:rPr lang="en-GB" dirty="0" smtClean="0"/>
              <a:t>. Work and heat</a:t>
            </a:r>
            <a:endParaRPr lang="en-GB" dirty="0"/>
          </a:p>
        </p:txBody>
      </p:sp>
      <p:pic>
        <p:nvPicPr>
          <p:cNvPr id="5122" name="Picture 2" descr="Image result for pv diagram"/>
          <p:cNvPicPr>
            <a:picLocks noChangeAspect="1" noChangeArrowheads="1"/>
          </p:cNvPicPr>
          <p:nvPr/>
        </p:nvPicPr>
        <p:blipFill>
          <a:blip r:embed="rId2" cstate="print"/>
          <a:srcRect/>
          <a:stretch>
            <a:fillRect/>
          </a:stretch>
        </p:blipFill>
        <p:spPr bwMode="auto">
          <a:xfrm>
            <a:off x="5652120" y="4596770"/>
            <a:ext cx="3096344" cy="2261230"/>
          </a:xfrm>
          <a:prstGeom prst="rect">
            <a:avLst/>
          </a:prstGeom>
          <a:noFill/>
        </p:spPr>
      </p:pic>
      <p:pic>
        <p:nvPicPr>
          <p:cNvPr id="5" name="Picture 6" descr="TD hill"/>
          <p:cNvPicPr>
            <a:picLocks noChangeAspect="1" noChangeArrowheads="1"/>
          </p:cNvPicPr>
          <p:nvPr/>
        </p:nvPicPr>
        <p:blipFill>
          <a:blip r:embed="rId3" cstate="print"/>
          <a:srcRect/>
          <a:stretch>
            <a:fillRect/>
          </a:stretch>
        </p:blipFill>
        <p:spPr bwMode="auto">
          <a:xfrm>
            <a:off x="1475656" y="4941168"/>
            <a:ext cx="2448272" cy="1670050"/>
          </a:xfrm>
          <a:prstGeom prst="rect">
            <a:avLst/>
          </a:prstGeom>
          <a:noFill/>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877870"/>
          </a:xfrm>
        </p:spPr>
        <p:txBody>
          <a:bodyPr/>
          <a:lstStyle/>
          <a:p>
            <a:r>
              <a:rPr lang="en-US" dirty="0" smtClean="0"/>
              <a:t>Course Content (Syllabus)</a:t>
            </a:r>
            <a:endParaRPr lang="en-US" dirty="0"/>
          </a:p>
        </p:txBody>
      </p:sp>
      <p:sp>
        <p:nvSpPr>
          <p:cNvPr id="3" name="Content Placeholder 2"/>
          <p:cNvSpPr>
            <a:spLocks noGrp="1"/>
          </p:cNvSpPr>
          <p:nvPr>
            <p:ph idx="1"/>
          </p:nvPr>
        </p:nvSpPr>
        <p:spPr>
          <a:xfrm>
            <a:off x="457200" y="1214422"/>
            <a:ext cx="8229600" cy="4916503"/>
          </a:xfrm>
        </p:spPr>
        <p:txBody>
          <a:bodyPr/>
          <a:lstStyle/>
          <a:p>
            <a:r>
              <a:rPr lang="en-US" sz="2400" dirty="0" smtClean="0"/>
              <a:t>First law of thermodynamics; basic concepts: reversibility, equilibrium.</a:t>
            </a:r>
          </a:p>
          <a:p>
            <a:r>
              <a:rPr lang="en-US" sz="2400" dirty="0" smtClean="0"/>
              <a:t>Volumetric properties of fluids</a:t>
            </a:r>
          </a:p>
          <a:p>
            <a:r>
              <a:rPr lang="en-US" sz="2400" dirty="0" smtClean="0"/>
              <a:t>Second law of thermodynamics; Entropy.</a:t>
            </a:r>
          </a:p>
          <a:p>
            <a:r>
              <a:rPr lang="en-US" sz="2400" dirty="0" smtClean="0"/>
              <a:t>Thermodynamic properties of fluids</a:t>
            </a:r>
          </a:p>
          <a:p>
            <a:r>
              <a:rPr lang="en-US" sz="2400" dirty="0" smtClean="0"/>
              <a:t>Thermodynamic of flow processes and applications to fluids transportation equipment.</a:t>
            </a:r>
          </a:p>
          <a:p>
            <a:r>
              <a:rPr lang="en-US" sz="2400" dirty="0" smtClean="0"/>
              <a:t>Conversion of heat into work by power cycles.</a:t>
            </a:r>
          </a:p>
          <a:p>
            <a:r>
              <a:rPr lang="en-US" sz="2400" dirty="0" smtClean="0"/>
              <a:t>Refrigeration and liquefaction</a:t>
            </a:r>
            <a:endParaRPr lang="en-GB" sz="2400" dirty="0" smtClean="0"/>
          </a:p>
          <a:p>
            <a:endParaRPr lang="en-US"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228600"/>
            <a:ext cx="8229600" cy="868363"/>
          </a:xfrm>
        </p:spPr>
        <p:txBody>
          <a:bodyPr/>
          <a:lstStyle/>
          <a:p>
            <a:r>
              <a:rPr lang="en-US"/>
              <a:t>Equilibrium/ Reversibility</a:t>
            </a:r>
          </a:p>
        </p:txBody>
      </p:sp>
      <p:sp>
        <p:nvSpPr>
          <p:cNvPr id="12291" name="Rectangle 3"/>
          <p:cNvSpPr>
            <a:spLocks noGrp="1" noChangeArrowheads="1"/>
          </p:cNvSpPr>
          <p:nvPr>
            <p:ph type="body" idx="1"/>
          </p:nvPr>
        </p:nvSpPr>
        <p:spPr>
          <a:xfrm>
            <a:off x="457200" y="1600200"/>
            <a:ext cx="8382000" cy="4876800"/>
          </a:xfrm>
        </p:spPr>
        <p:txBody>
          <a:bodyPr/>
          <a:lstStyle/>
          <a:p>
            <a:r>
              <a:rPr lang="en-US"/>
              <a:t>Anything at equilibrium is theoretically undergoing forward and reverse reactions:</a:t>
            </a:r>
          </a:p>
          <a:p>
            <a:r>
              <a:rPr lang="en-US"/>
              <a:t>A + B </a:t>
            </a:r>
            <a:r>
              <a:rPr lang="en-US">
                <a:cs typeface="Arial" charset="0"/>
              </a:rPr>
              <a:t>↔</a:t>
            </a:r>
            <a:r>
              <a:rPr lang="en-US"/>
              <a:t> C</a:t>
            </a:r>
          </a:p>
          <a:p>
            <a:pPr lvl="1"/>
            <a:r>
              <a:rPr lang="en-US"/>
              <a:t>A + B </a:t>
            </a:r>
            <a:r>
              <a:rPr lang="en-US">
                <a:sym typeface="Wingdings" pitchFamily="2" charset="2"/>
              </a:rPr>
              <a:t> C   </a:t>
            </a:r>
            <a:r>
              <a:rPr lang="en-US" b="1" u="sng">
                <a:sym typeface="Wingdings" pitchFamily="2" charset="2"/>
              </a:rPr>
              <a:t>AND</a:t>
            </a:r>
            <a:r>
              <a:rPr lang="en-US">
                <a:sym typeface="Wingdings" pitchFamily="2" charset="2"/>
              </a:rPr>
              <a:t>  C  A +B</a:t>
            </a:r>
          </a:p>
          <a:p>
            <a:r>
              <a:rPr lang="en-US">
                <a:solidFill>
                  <a:srgbClr val="009900"/>
                </a:solidFill>
              </a:rPr>
              <a:t>Equilibrium has 2 criteria:</a:t>
            </a:r>
          </a:p>
          <a:p>
            <a:pPr lvl="1"/>
            <a:r>
              <a:rPr lang="en-US">
                <a:solidFill>
                  <a:srgbClr val="009900"/>
                </a:solidFill>
              </a:rPr>
              <a:t>Reaction does not appreciably change in time</a:t>
            </a:r>
          </a:p>
          <a:p>
            <a:pPr lvl="1"/>
            <a:r>
              <a:rPr lang="en-US">
                <a:solidFill>
                  <a:srgbClr val="009900"/>
                </a:solidFill>
              </a:rPr>
              <a:t>Perturbation of that equilibrium will result in a return to the equilibrium</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09600" y="304800"/>
            <a:ext cx="7772400" cy="1143000"/>
          </a:xfrm>
        </p:spPr>
        <p:txBody>
          <a:bodyPr/>
          <a:lstStyle/>
          <a:p>
            <a:r>
              <a:rPr lang="en-US" sz="3600"/>
              <a:t>STABLE VS. METASTABLE EQUILIBRIUM</a:t>
            </a:r>
          </a:p>
        </p:txBody>
      </p:sp>
      <p:sp>
        <p:nvSpPr>
          <p:cNvPr id="14339" name="Rectangle 3"/>
          <p:cNvSpPr>
            <a:spLocks noGrp="1" noChangeArrowheads="1"/>
          </p:cNvSpPr>
          <p:nvPr>
            <p:ph type="body" idx="1"/>
          </p:nvPr>
        </p:nvSpPr>
        <p:spPr>
          <a:xfrm>
            <a:off x="304800" y="1524000"/>
            <a:ext cx="8458200" cy="1905000"/>
          </a:xfrm>
        </p:spPr>
        <p:txBody>
          <a:bodyPr/>
          <a:lstStyle/>
          <a:p>
            <a:r>
              <a:rPr lang="en-US" sz="2800" u="sng"/>
              <a:t>Stable equilibrium</a:t>
            </a:r>
            <a:r>
              <a:rPr lang="en-US" sz="2800"/>
              <a:t> - System is at its lowest possible energy level.</a:t>
            </a:r>
          </a:p>
          <a:p>
            <a:r>
              <a:rPr lang="en-US" sz="2800" u="sng"/>
              <a:t>Metastable equilibrium</a:t>
            </a:r>
            <a:r>
              <a:rPr lang="en-US" sz="2800"/>
              <a:t> - System satisfies above two criteria, but is not at lowest possible energy.</a:t>
            </a:r>
          </a:p>
        </p:txBody>
      </p:sp>
      <p:pic>
        <p:nvPicPr>
          <p:cNvPr id="14340" name="Picture 4" descr="555-2"/>
          <p:cNvPicPr>
            <a:picLocks noChangeAspect="1" noChangeArrowheads="1"/>
          </p:cNvPicPr>
          <p:nvPr/>
        </p:nvPicPr>
        <p:blipFill>
          <a:blip r:embed="rId2" cstate="print"/>
          <a:srcRect/>
          <a:stretch>
            <a:fillRect/>
          </a:stretch>
        </p:blipFill>
        <p:spPr bwMode="auto">
          <a:xfrm>
            <a:off x="1752600" y="3435350"/>
            <a:ext cx="5791200" cy="3171825"/>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5"/>
          <p:cNvSpPr txBox="1">
            <a:spLocks noChangeArrowheads="1"/>
          </p:cNvSpPr>
          <p:nvPr/>
        </p:nvSpPr>
        <p:spPr bwMode="auto">
          <a:xfrm>
            <a:off x="152400" y="568324"/>
            <a:ext cx="8839200" cy="2591543"/>
          </a:xfrm>
          <a:prstGeom prst="rect">
            <a:avLst/>
          </a:prstGeom>
          <a:solidFill>
            <a:srgbClr val="EFFFFF"/>
          </a:solidFill>
          <a:ln w="9525">
            <a:solidFill>
              <a:srgbClr val="0000FF"/>
            </a:solidFill>
            <a:miter lim="800000"/>
            <a:headEnd/>
            <a:tailEnd/>
          </a:ln>
        </p:spPr>
        <p:txBody>
          <a:bodyPr wrap="square" tIns="91440" bIns="91440">
            <a:spAutoFit/>
          </a:bodyPr>
          <a:lstStyle/>
          <a:p>
            <a:pPr marL="344488" indent="-344488">
              <a:lnSpc>
                <a:spcPct val="110000"/>
              </a:lnSpc>
              <a:spcAft>
                <a:spcPct val="20000"/>
              </a:spcAft>
              <a:buClr>
                <a:srgbClr val="FF0000"/>
              </a:buClr>
              <a:buFont typeface="Wingdings" pitchFamily="2" charset="2"/>
              <a:buChar char="q"/>
            </a:pPr>
            <a:r>
              <a:rPr lang="en-US" sz="2000" dirty="0">
                <a:latin typeface="Times New Roman" pitchFamily="18" charset="0"/>
                <a:cs typeface="Times New Roman" pitchFamily="18" charset="0"/>
                <a:sym typeface="Symbol" pitchFamily="18" charset="2"/>
              </a:rPr>
              <a:t>A spontaneous process is one which occurs ‘naturally’, ‘down-hill’ in energy*. I.e. the process does not require input of work in any form to take place.</a:t>
            </a:r>
            <a:br>
              <a:rPr lang="en-US" sz="2000" dirty="0">
                <a:latin typeface="Times New Roman" pitchFamily="18" charset="0"/>
                <a:cs typeface="Times New Roman" pitchFamily="18" charset="0"/>
                <a:sym typeface="Symbol" pitchFamily="18" charset="2"/>
              </a:rPr>
            </a:br>
            <a:r>
              <a:rPr lang="en-US" sz="2000" dirty="0">
                <a:latin typeface="Times New Roman" pitchFamily="18" charset="0"/>
                <a:cs typeface="Times New Roman" pitchFamily="18" charset="0"/>
                <a:sym typeface="Symbol" pitchFamily="18" charset="2"/>
              </a:rPr>
              <a:t> Melting of ice at 50C is a spontaneous process.</a:t>
            </a:r>
          </a:p>
          <a:p>
            <a:pPr marL="344488" indent="-344488">
              <a:lnSpc>
                <a:spcPct val="110000"/>
              </a:lnSpc>
              <a:spcAft>
                <a:spcPct val="20000"/>
              </a:spcAft>
              <a:buClr>
                <a:srgbClr val="FF0000"/>
              </a:buClr>
              <a:buFont typeface="Wingdings" pitchFamily="2" charset="2"/>
              <a:buChar char="q"/>
            </a:pPr>
            <a:r>
              <a:rPr lang="en-US" sz="2000" dirty="0">
                <a:latin typeface="Times New Roman" pitchFamily="18" charset="0"/>
                <a:cs typeface="Times New Roman" pitchFamily="18" charset="0"/>
                <a:sym typeface="Symbol" pitchFamily="18" charset="2"/>
              </a:rPr>
              <a:t>A driven process is one which wherein an external agent takes the system uphill in energy (usually by doing work on the system).</a:t>
            </a:r>
            <a:br>
              <a:rPr lang="en-US" sz="2000" dirty="0">
                <a:latin typeface="Times New Roman" pitchFamily="18" charset="0"/>
                <a:cs typeface="Times New Roman" pitchFamily="18" charset="0"/>
                <a:sym typeface="Symbol" pitchFamily="18" charset="2"/>
              </a:rPr>
            </a:br>
            <a:r>
              <a:rPr lang="en-US" sz="2000" dirty="0">
                <a:latin typeface="Times New Roman" pitchFamily="18" charset="0"/>
                <a:cs typeface="Times New Roman" pitchFamily="18" charset="0"/>
                <a:sym typeface="Symbol" pitchFamily="18" charset="2"/>
              </a:rPr>
              <a:t> Freezing of water at 50C is a driven process (you need a refrigerator, wherein electric current does work on the system</a:t>
            </a:r>
            <a:r>
              <a:rPr lang="en-US" sz="2000" dirty="0" smtClean="0">
                <a:latin typeface="Times New Roman" pitchFamily="18" charset="0"/>
                <a:cs typeface="Times New Roman" pitchFamily="18" charset="0"/>
                <a:sym typeface="Symbol" pitchFamily="18" charset="2"/>
              </a:rPr>
              <a:t>).</a:t>
            </a:r>
            <a:endParaRPr lang="en-US" sz="2000" dirty="0">
              <a:latin typeface="Times New Roman" pitchFamily="18" charset="0"/>
              <a:cs typeface="Times New Roman" pitchFamily="18" charset="0"/>
              <a:sym typeface="Symbol" pitchFamily="18" charset="2"/>
            </a:endParaRPr>
          </a:p>
        </p:txBody>
      </p:sp>
      <p:sp>
        <p:nvSpPr>
          <p:cNvPr id="5123" name="Text Box 16"/>
          <p:cNvSpPr txBox="1">
            <a:spLocks noChangeArrowheads="1"/>
          </p:cNvSpPr>
          <p:nvPr/>
        </p:nvSpPr>
        <p:spPr bwMode="auto">
          <a:xfrm>
            <a:off x="152400" y="82550"/>
            <a:ext cx="4466287" cy="461665"/>
          </a:xfrm>
          <a:prstGeom prst="rect">
            <a:avLst/>
          </a:prstGeom>
          <a:solidFill>
            <a:srgbClr val="CCFFFF"/>
          </a:solidFill>
          <a:ln w="12700" algn="ctr">
            <a:solidFill>
              <a:srgbClr val="3366FF"/>
            </a:solidFill>
            <a:miter lim="800000"/>
            <a:headEnd/>
            <a:tailEnd/>
          </a:ln>
        </p:spPr>
        <p:txBody>
          <a:bodyPr wrap="none">
            <a:spAutoFit/>
          </a:bodyPr>
          <a:lstStyle/>
          <a:p>
            <a:pPr>
              <a:spcBef>
                <a:spcPct val="50000"/>
              </a:spcBef>
            </a:pPr>
            <a:r>
              <a:rPr lang="en-US" sz="2400" dirty="0">
                <a:solidFill>
                  <a:srgbClr val="0000FF"/>
                </a:solidFill>
                <a:latin typeface="Times New Roman" pitchFamily="18" charset="0"/>
              </a:rPr>
              <a:t>Spontaneous and Driven processes</a:t>
            </a:r>
          </a:p>
        </p:txBody>
      </p:sp>
      <p:sp>
        <p:nvSpPr>
          <p:cNvPr id="5124" name="Rectangle 4"/>
          <p:cNvSpPr>
            <a:spLocks noChangeArrowheads="1"/>
          </p:cNvSpPr>
          <p:nvPr/>
        </p:nvSpPr>
        <p:spPr bwMode="auto">
          <a:xfrm>
            <a:off x="6444208" y="3645024"/>
            <a:ext cx="2242592" cy="2023939"/>
          </a:xfrm>
          <a:prstGeom prst="rect">
            <a:avLst/>
          </a:prstGeom>
          <a:noFill/>
          <a:ln w="9525">
            <a:solidFill>
              <a:schemeClr val="tx1"/>
            </a:solidFill>
            <a:miter lim="800000"/>
            <a:headEnd/>
            <a:tailEnd/>
          </a:ln>
          <a:effectLst/>
        </p:spPr>
        <p:txBody>
          <a:bodyPr wrap="none" anchor="ctr"/>
          <a:lstStyle/>
          <a:p>
            <a:endParaRPr lang="en-GB"/>
          </a:p>
        </p:txBody>
      </p:sp>
      <p:sp>
        <p:nvSpPr>
          <p:cNvPr id="5125" name="Freeform 5"/>
          <p:cNvSpPr>
            <a:spLocks/>
          </p:cNvSpPr>
          <p:nvPr/>
        </p:nvSpPr>
        <p:spPr bwMode="auto">
          <a:xfrm>
            <a:off x="7346950" y="4821238"/>
            <a:ext cx="1106488" cy="847725"/>
          </a:xfrm>
          <a:custGeom>
            <a:avLst/>
            <a:gdLst/>
            <a:ahLst/>
            <a:cxnLst>
              <a:cxn ang="0">
                <a:pos x="0" y="529"/>
              </a:cxn>
              <a:cxn ang="0">
                <a:pos x="162" y="392"/>
              </a:cxn>
              <a:cxn ang="0">
                <a:pos x="323" y="3"/>
              </a:cxn>
              <a:cxn ang="0">
                <a:pos x="531" y="413"/>
              </a:cxn>
              <a:cxn ang="0">
                <a:pos x="697" y="534"/>
              </a:cxn>
            </a:cxnLst>
            <a:rect l="0" t="0" r="r" b="b"/>
            <a:pathLst>
              <a:path w="697" h="534">
                <a:moveTo>
                  <a:pt x="0" y="529"/>
                </a:moveTo>
                <a:cubicBezTo>
                  <a:pt x="54" y="504"/>
                  <a:pt x="108" y="480"/>
                  <a:pt x="162" y="392"/>
                </a:cubicBezTo>
                <a:cubicBezTo>
                  <a:pt x="216" y="304"/>
                  <a:pt x="262" y="0"/>
                  <a:pt x="323" y="3"/>
                </a:cubicBezTo>
                <a:cubicBezTo>
                  <a:pt x="384" y="6"/>
                  <a:pt x="469" y="325"/>
                  <a:pt x="531" y="413"/>
                </a:cubicBezTo>
                <a:cubicBezTo>
                  <a:pt x="593" y="501"/>
                  <a:pt x="666" y="513"/>
                  <a:pt x="697" y="534"/>
                </a:cubicBezTo>
              </a:path>
            </a:pathLst>
          </a:custGeom>
          <a:solidFill>
            <a:schemeClr val="bg2"/>
          </a:solidFill>
          <a:ln w="9525">
            <a:solidFill>
              <a:schemeClr val="tx1"/>
            </a:solidFill>
            <a:round/>
            <a:headEnd/>
            <a:tailEnd/>
          </a:ln>
          <a:effectLst/>
        </p:spPr>
        <p:txBody>
          <a:bodyPr/>
          <a:lstStyle/>
          <a:p>
            <a:endParaRPr lang="en-GB"/>
          </a:p>
        </p:txBody>
      </p:sp>
      <p:sp>
        <p:nvSpPr>
          <p:cNvPr id="5126" name="Oval 6"/>
          <p:cNvSpPr>
            <a:spLocks noChangeArrowheads="1"/>
          </p:cNvSpPr>
          <p:nvPr/>
        </p:nvSpPr>
        <p:spPr bwMode="auto">
          <a:xfrm>
            <a:off x="7778750" y="4641850"/>
            <a:ext cx="176213" cy="176213"/>
          </a:xfrm>
          <a:prstGeom prst="ellipse">
            <a:avLst/>
          </a:prstGeom>
          <a:gradFill rotWithShape="1">
            <a:gsLst>
              <a:gs pos="0">
                <a:schemeClr val="bg1"/>
              </a:gs>
              <a:gs pos="100000">
                <a:srgbClr val="0033CC"/>
              </a:gs>
            </a:gsLst>
            <a:path path="shape">
              <a:fillToRect l="50000" t="50000" r="50000" b="50000"/>
            </a:path>
          </a:gradFill>
          <a:ln w="9525">
            <a:solidFill>
              <a:schemeClr val="tx1"/>
            </a:solidFill>
            <a:round/>
            <a:headEnd/>
            <a:tailEnd/>
          </a:ln>
          <a:effectLst/>
        </p:spPr>
        <p:txBody>
          <a:bodyPr wrap="none" anchor="ctr"/>
          <a:lstStyle/>
          <a:p>
            <a:endParaRPr lang="en-GB"/>
          </a:p>
        </p:txBody>
      </p:sp>
      <p:sp>
        <p:nvSpPr>
          <p:cNvPr id="5127" name="Rectangle 7"/>
          <p:cNvSpPr>
            <a:spLocks noChangeArrowheads="1"/>
          </p:cNvSpPr>
          <p:nvPr/>
        </p:nvSpPr>
        <p:spPr bwMode="auto">
          <a:xfrm>
            <a:off x="6959600" y="5683250"/>
            <a:ext cx="2095500" cy="519113"/>
          </a:xfrm>
          <a:prstGeom prst="rect">
            <a:avLst/>
          </a:prstGeom>
          <a:noFill/>
          <a:ln w="9525">
            <a:noFill/>
            <a:miter lim="800000"/>
            <a:headEnd/>
            <a:tailEnd/>
          </a:ln>
          <a:effectLst/>
        </p:spPr>
        <p:txBody>
          <a:bodyPr wrap="none">
            <a:spAutoFit/>
          </a:bodyPr>
          <a:lstStyle/>
          <a:p>
            <a:pPr algn="ctr"/>
            <a:r>
              <a:rPr lang="en-US" dirty="0">
                <a:latin typeface="Times New Roman" pitchFamily="18" charset="0"/>
                <a:cs typeface="Times New Roman" pitchFamily="18" charset="0"/>
                <a:sym typeface="Symbol" pitchFamily="18" charset="2"/>
              </a:rPr>
              <a:t>Spontaneous process</a:t>
            </a:r>
            <a:br>
              <a:rPr lang="en-US" dirty="0">
                <a:latin typeface="Times New Roman" pitchFamily="18" charset="0"/>
                <a:cs typeface="Times New Roman" pitchFamily="18" charset="0"/>
                <a:sym typeface="Symbol" pitchFamily="18" charset="2"/>
              </a:rPr>
            </a:br>
            <a:r>
              <a:rPr lang="en-US" sz="1000" i="1" dirty="0">
                <a:latin typeface="Times New Roman" pitchFamily="18" charset="0"/>
                <a:cs typeface="Times New Roman" pitchFamily="18" charset="0"/>
                <a:sym typeface="Symbol" pitchFamily="18" charset="2"/>
              </a:rPr>
              <a:t>(Click to see)</a:t>
            </a:r>
            <a:endParaRPr lang="en-US" dirty="0">
              <a:latin typeface="Times New Roman" pitchFamily="18" charset="0"/>
              <a:cs typeface="Times New Roman" pitchFamily="18" charset="0"/>
              <a:sym typeface="Symbol"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91 -0.00092 C 0.00868 0.00417 0.01545 0.00949 0.02101 0.02384 C 0.02674 0.03843 0.02708 0.06783 0.03542 0.08496 C 0.04375 0.10185 0.0651 0.11898 0.07135 0.12639 " pathEditMode="relative" rAng="0" ptsTypes="aaaA">
                                      <p:cBhvr>
                                        <p:cTn id="6" dur="2000" fill="hold"/>
                                        <p:tgtEl>
                                          <p:spTgt spid="5126"/>
                                        </p:tgtEl>
                                        <p:attrNameLst>
                                          <p:attrName>ppt_x</p:attrName>
                                          <p:attrName>ppt_y</p:attrName>
                                        </p:attrNameLst>
                                      </p:cBhvr>
                                      <p:rCtr x="35" y="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52400" y="549275"/>
            <a:ext cx="8839200" cy="4408488"/>
          </a:xfrm>
          <a:prstGeom prst="rect">
            <a:avLst/>
          </a:prstGeom>
          <a:solidFill>
            <a:srgbClr val="EFFFFF"/>
          </a:solidFill>
          <a:ln w="9525">
            <a:solidFill>
              <a:srgbClr val="0000FF"/>
            </a:solidFill>
            <a:miter lim="800000"/>
            <a:headEnd/>
            <a:tailEnd/>
          </a:ln>
          <a:effectLst/>
        </p:spPr>
        <p:txBody>
          <a:bodyPr tIns="91440" bIns="91440">
            <a:spAutoFit/>
          </a:bodyPr>
          <a:lstStyle/>
          <a:p>
            <a:pPr marL="344488" indent="-344488">
              <a:lnSpc>
                <a:spcPct val="115000"/>
              </a:lnSpc>
              <a:spcAft>
                <a:spcPct val="10000"/>
              </a:spcAft>
              <a:buClr>
                <a:srgbClr val="FF0000"/>
              </a:buClr>
              <a:buFont typeface="Wingdings" pitchFamily="2" charset="2"/>
              <a:buChar char="q"/>
            </a:pPr>
            <a:r>
              <a:rPr lang="en-US" dirty="0">
                <a:latin typeface="Times New Roman" pitchFamily="18" charset="0"/>
                <a:cs typeface="Times New Roman" pitchFamily="18" charset="0"/>
                <a:sym typeface="Symbol" pitchFamily="18" charset="2"/>
              </a:rPr>
              <a:t>Work (W) in mechanics is displacement (d) against a resisting force (F).  W = F  d</a:t>
            </a:r>
          </a:p>
          <a:p>
            <a:pPr marL="344488" indent="-344488">
              <a:lnSpc>
                <a:spcPct val="115000"/>
              </a:lnSpc>
              <a:spcAft>
                <a:spcPct val="10000"/>
              </a:spcAft>
              <a:buClr>
                <a:srgbClr val="FF0000"/>
              </a:buClr>
              <a:buFont typeface="Wingdings" pitchFamily="2" charset="2"/>
              <a:buChar char="q"/>
            </a:pPr>
            <a:r>
              <a:rPr lang="en-US" dirty="0">
                <a:latin typeface="Times New Roman" pitchFamily="18" charset="0"/>
                <a:cs typeface="Times New Roman" pitchFamily="18" charset="0"/>
                <a:sym typeface="Symbol" pitchFamily="18" charset="2"/>
              </a:rPr>
              <a:t>Work has units of energy (Joule, J).</a:t>
            </a:r>
          </a:p>
          <a:p>
            <a:pPr marL="344488" indent="-344488">
              <a:lnSpc>
                <a:spcPct val="115000"/>
              </a:lnSpc>
              <a:spcAft>
                <a:spcPct val="10000"/>
              </a:spcAft>
              <a:buClr>
                <a:srgbClr val="FF0000"/>
              </a:buClr>
              <a:buFont typeface="Wingdings" pitchFamily="2" charset="2"/>
              <a:buChar char="q"/>
            </a:pPr>
            <a:r>
              <a:rPr lang="en-US" dirty="0">
                <a:latin typeface="Times New Roman" pitchFamily="18" charset="0"/>
                <a:cs typeface="Times New Roman" pitchFamily="18" charset="0"/>
                <a:sym typeface="Symbol" pitchFamily="18" charset="2"/>
              </a:rPr>
              <a:t>Work can be </a:t>
            </a:r>
            <a:r>
              <a:rPr lang="en-US" dirty="0">
                <a:solidFill>
                  <a:srgbClr val="0033CC"/>
                </a:solidFill>
                <a:latin typeface="Times New Roman" pitchFamily="18" charset="0"/>
                <a:cs typeface="Times New Roman" pitchFamily="18" charset="0"/>
                <a:sym typeface="Symbol" pitchFamily="18" charset="2"/>
              </a:rPr>
              <a:t>expansion work (PV)</a:t>
            </a:r>
            <a:r>
              <a:rPr lang="en-US" dirty="0">
                <a:latin typeface="Times New Roman" pitchFamily="18" charset="0"/>
                <a:cs typeface="Times New Roman" pitchFamily="18" charset="0"/>
                <a:sym typeface="Symbol" pitchFamily="18" charset="2"/>
              </a:rPr>
              <a:t>, electrical work, magnetic work etc. </a:t>
            </a:r>
            <a:r>
              <a:rPr lang="en-US" i="1" dirty="0">
                <a:latin typeface="Times New Roman" pitchFamily="18" charset="0"/>
                <a:cs typeface="Times New Roman" pitchFamily="18" charset="0"/>
                <a:sym typeface="Symbol" pitchFamily="18" charset="2"/>
              </a:rPr>
              <a:t>(many sets of stimuli and their responses).</a:t>
            </a:r>
            <a:endParaRPr lang="en-US" dirty="0">
              <a:latin typeface="Times New Roman" pitchFamily="18" charset="0"/>
              <a:cs typeface="Times New Roman" pitchFamily="18" charset="0"/>
              <a:sym typeface="Symbol" pitchFamily="18" charset="2"/>
            </a:endParaRPr>
          </a:p>
          <a:p>
            <a:pPr marL="344488" indent="-344488">
              <a:lnSpc>
                <a:spcPct val="115000"/>
              </a:lnSpc>
              <a:spcAft>
                <a:spcPct val="10000"/>
              </a:spcAft>
              <a:buClr>
                <a:srgbClr val="FF0000"/>
              </a:buClr>
              <a:buFont typeface="Wingdings" pitchFamily="2" charset="2"/>
              <a:buChar char="q"/>
            </a:pPr>
            <a:r>
              <a:rPr lang="en-US" dirty="0">
                <a:solidFill>
                  <a:srgbClr val="3333FF"/>
                </a:solidFill>
                <a:latin typeface="Times New Roman" pitchFamily="18" charset="0"/>
                <a:cs typeface="Times New Roman" pitchFamily="18" charset="0"/>
                <a:sym typeface="Symbol" pitchFamily="18" charset="2"/>
              </a:rPr>
              <a:t>Heat</a:t>
            </a:r>
            <a:r>
              <a:rPr lang="en-US" dirty="0">
                <a:latin typeface="Times New Roman" pitchFamily="18" charset="0"/>
                <a:cs typeface="Times New Roman" pitchFamily="18" charset="0"/>
                <a:sym typeface="Symbol" pitchFamily="18" charset="2"/>
              </a:rPr>
              <a:t> as used in TD is a </a:t>
            </a:r>
            <a:r>
              <a:rPr lang="en-US" dirty="0">
                <a:latin typeface="Comic Sans MS" pitchFamily="66" charset="0"/>
                <a:cs typeface="Times New Roman" pitchFamily="18" charset="0"/>
                <a:sym typeface="Symbol" pitchFamily="18" charset="2"/>
              </a:rPr>
              <a:t>tricky </a:t>
            </a:r>
            <a:r>
              <a:rPr lang="en-US" dirty="0" smtClean="0">
                <a:latin typeface="Comic Sans MS" pitchFamily="66" charset="0"/>
                <a:cs typeface="Times New Roman" pitchFamily="18" charset="0"/>
                <a:sym typeface="Symbol" pitchFamily="18" charset="2"/>
              </a:rPr>
              <a:t>term</a:t>
            </a:r>
            <a:r>
              <a:rPr lang="en-US" i="1" dirty="0" smtClean="0">
                <a:latin typeface="Times New Roman" pitchFamily="18" charset="0"/>
                <a:cs typeface="Times New Roman" pitchFamily="18" charset="0"/>
                <a:sym typeface="Symbol" pitchFamily="18" charset="2"/>
              </a:rPr>
              <a:t>. </a:t>
            </a:r>
            <a:r>
              <a:rPr lang="en-US" i="1" dirty="0">
                <a:latin typeface="Times New Roman" pitchFamily="18" charset="0"/>
                <a:cs typeface="Times New Roman" pitchFamily="18" charset="0"/>
                <a:sym typeface="Symbol" pitchFamily="18" charset="2"/>
              </a:rPr>
              <a:t/>
            </a:r>
            <a:br>
              <a:rPr lang="en-US" i="1" dirty="0">
                <a:latin typeface="Times New Roman" pitchFamily="18" charset="0"/>
                <a:cs typeface="Times New Roman" pitchFamily="18" charset="0"/>
                <a:sym typeface="Symbol" pitchFamily="18" charset="2"/>
              </a:rPr>
            </a:br>
            <a:r>
              <a:rPr lang="en-US" dirty="0">
                <a:latin typeface="Times New Roman" pitchFamily="18" charset="0"/>
                <a:cs typeface="Times New Roman" pitchFamily="18" charset="0"/>
                <a:sym typeface="Wingdings" pitchFamily="2" charset="2"/>
              </a:rPr>
              <a:t> </a:t>
            </a:r>
            <a:r>
              <a:rPr lang="en-US" dirty="0">
                <a:latin typeface="Times New Roman" pitchFamily="18" charset="0"/>
                <a:cs typeface="Times New Roman" pitchFamily="18" charset="0"/>
                <a:sym typeface="Symbol" pitchFamily="18" charset="2"/>
              </a:rPr>
              <a:t>The transfer of energy as a result of a temperature difference is called </a:t>
            </a:r>
            <a:r>
              <a:rPr lang="en-US" b="1" dirty="0">
                <a:latin typeface="Times New Roman" pitchFamily="18" charset="0"/>
                <a:cs typeface="Times New Roman" pitchFamily="18" charset="0"/>
                <a:sym typeface="Symbol" pitchFamily="18" charset="2"/>
              </a:rPr>
              <a:t>heat.</a:t>
            </a:r>
            <a:r>
              <a:rPr lang="en-US" dirty="0">
                <a:latin typeface="Times New Roman" pitchFamily="18" charset="0"/>
                <a:cs typeface="Times New Roman" pitchFamily="18" charset="0"/>
                <a:sym typeface="Symbol" pitchFamily="18" charset="2"/>
              </a:rPr>
              <a:t/>
            </a:r>
            <a:br>
              <a:rPr lang="en-US" dirty="0">
                <a:latin typeface="Times New Roman" pitchFamily="18" charset="0"/>
                <a:cs typeface="Times New Roman" pitchFamily="18" charset="0"/>
                <a:sym typeface="Symbol" pitchFamily="18" charset="2"/>
              </a:rPr>
            </a:br>
            <a:r>
              <a:rPr lang="en-US" dirty="0">
                <a:latin typeface="Times New Roman" pitchFamily="18" charset="0"/>
                <a:cs typeface="Times New Roman" pitchFamily="18" charset="0"/>
                <a:sym typeface="Wingdings" pitchFamily="2" charset="2"/>
              </a:rPr>
              <a:t> “In TD heat is NOT an entity or even a form of energy; heat is a mode of transfer of energy” [1].</a:t>
            </a:r>
            <a:br>
              <a:rPr lang="en-US" dirty="0">
                <a:latin typeface="Times New Roman" pitchFamily="18" charset="0"/>
                <a:cs typeface="Times New Roman" pitchFamily="18" charset="0"/>
                <a:sym typeface="Wingdings" pitchFamily="2" charset="2"/>
              </a:rPr>
            </a:br>
            <a:r>
              <a:rPr lang="en-US" dirty="0">
                <a:latin typeface="Times New Roman" pitchFamily="18" charset="0"/>
                <a:cs typeface="Times New Roman" pitchFamily="18" charset="0"/>
                <a:sym typeface="Wingdings" pitchFamily="2" charset="2"/>
              </a:rPr>
              <a:t> “Heat is the transfer of energy by virtue of a temperature difference” [1]. </a:t>
            </a:r>
            <a:br>
              <a:rPr lang="en-US" dirty="0">
                <a:latin typeface="Times New Roman" pitchFamily="18" charset="0"/>
                <a:cs typeface="Times New Roman" pitchFamily="18" charset="0"/>
                <a:sym typeface="Wingdings" pitchFamily="2" charset="2"/>
              </a:rPr>
            </a:br>
            <a:r>
              <a:rPr lang="en-US" dirty="0">
                <a:latin typeface="Times New Roman" pitchFamily="18" charset="0"/>
                <a:cs typeface="Times New Roman" pitchFamily="18" charset="0"/>
                <a:sym typeface="Wingdings" pitchFamily="2" charset="2"/>
              </a:rPr>
              <a:t> “Heat is the name of a process, not the name of an entity” [1].</a:t>
            </a:r>
            <a:br>
              <a:rPr lang="en-US" dirty="0">
                <a:latin typeface="Times New Roman" pitchFamily="18" charset="0"/>
                <a:cs typeface="Times New Roman" pitchFamily="18" charset="0"/>
                <a:sym typeface="Wingdings" pitchFamily="2" charset="2"/>
              </a:rPr>
            </a:br>
            <a:r>
              <a:rPr lang="en-US" dirty="0">
                <a:latin typeface="Times New Roman" pitchFamily="18" charset="0"/>
                <a:cs typeface="Times New Roman" pitchFamily="18" charset="0"/>
                <a:sym typeface="Wingdings" pitchFamily="2" charset="2"/>
              </a:rPr>
              <a:t> “Bodies contain </a:t>
            </a:r>
            <a:r>
              <a:rPr lang="en-US" b="1" dirty="0">
                <a:latin typeface="Times New Roman" pitchFamily="18" charset="0"/>
                <a:cs typeface="Times New Roman" pitchFamily="18" charset="0"/>
                <a:sym typeface="Wingdings" pitchFamily="2" charset="2"/>
              </a:rPr>
              <a:t>internal energy </a:t>
            </a:r>
            <a:r>
              <a:rPr lang="en-US" dirty="0">
                <a:latin typeface="Times New Roman" pitchFamily="18" charset="0"/>
                <a:cs typeface="Times New Roman" pitchFamily="18" charset="0"/>
                <a:sym typeface="Wingdings" pitchFamily="2" charset="2"/>
              </a:rPr>
              <a:t>(U) and not heat” [2].</a:t>
            </a:r>
          </a:p>
          <a:p>
            <a:pPr marL="344488" indent="-344488">
              <a:lnSpc>
                <a:spcPct val="115000"/>
              </a:lnSpc>
              <a:spcAft>
                <a:spcPct val="10000"/>
              </a:spcAft>
              <a:buClr>
                <a:srgbClr val="FF0000"/>
              </a:buClr>
              <a:buFont typeface="Wingdings" pitchFamily="2" charset="2"/>
              <a:buChar char="q"/>
            </a:pPr>
            <a:r>
              <a:rPr lang="en-US" dirty="0">
                <a:latin typeface="Times New Roman" pitchFamily="18" charset="0"/>
                <a:cs typeface="Times New Roman" pitchFamily="18" charset="0"/>
                <a:sym typeface="Wingdings" pitchFamily="2" charset="2"/>
              </a:rPr>
              <a:t>The ‘flow’ of energy down a temperature gradient can be treated mathematically by considering heat as a mass-less fluid [1] → this does not make heat a fluid!</a:t>
            </a:r>
          </a:p>
        </p:txBody>
      </p:sp>
      <p:sp>
        <p:nvSpPr>
          <p:cNvPr id="7171" name="Text Box 3"/>
          <p:cNvSpPr txBox="1">
            <a:spLocks noChangeArrowheads="1"/>
          </p:cNvSpPr>
          <p:nvPr/>
        </p:nvSpPr>
        <p:spPr bwMode="auto">
          <a:xfrm>
            <a:off x="152400" y="66675"/>
            <a:ext cx="2340769" cy="523220"/>
          </a:xfrm>
          <a:prstGeom prst="rect">
            <a:avLst/>
          </a:prstGeom>
          <a:solidFill>
            <a:schemeClr val="accent2">
              <a:lumMod val="20000"/>
              <a:lumOff val="80000"/>
            </a:schemeClr>
          </a:solidFill>
          <a:ln w="12700" algn="ctr">
            <a:solidFill>
              <a:srgbClr val="3366FF"/>
            </a:solidFill>
            <a:miter lim="800000"/>
            <a:headEnd/>
            <a:tailEnd/>
          </a:ln>
          <a:effectLst/>
        </p:spPr>
        <p:txBody>
          <a:bodyPr wrap="none">
            <a:spAutoFit/>
          </a:bodyPr>
          <a:lstStyle/>
          <a:p>
            <a:pPr>
              <a:spcBef>
                <a:spcPct val="50000"/>
              </a:spcBef>
            </a:pPr>
            <a:r>
              <a:rPr lang="en-US" sz="2800" dirty="0">
                <a:solidFill>
                  <a:srgbClr val="0000FF"/>
                </a:solidFill>
                <a:latin typeface="Times New Roman" pitchFamily="18" charset="0"/>
              </a:rPr>
              <a:t>Heat and Work</a:t>
            </a:r>
          </a:p>
        </p:txBody>
      </p:sp>
      <p:sp>
        <p:nvSpPr>
          <p:cNvPr id="7172" name="Rectangle 4"/>
          <p:cNvSpPr>
            <a:spLocks noChangeArrowheads="1"/>
          </p:cNvSpPr>
          <p:nvPr/>
        </p:nvSpPr>
        <p:spPr bwMode="auto">
          <a:xfrm>
            <a:off x="179388" y="6545263"/>
            <a:ext cx="8504237" cy="214312"/>
          </a:xfrm>
          <a:prstGeom prst="rect">
            <a:avLst/>
          </a:prstGeom>
          <a:noFill/>
          <a:ln w="9525">
            <a:noFill/>
            <a:miter lim="800000"/>
            <a:headEnd/>
            <a:tailEnd/>
          </a:ln>
          <a:effectLst/>
        </p:spPr>
        <p:txBody>
          <a:bodyPr wrap="none">
            <a:spAutoFit/>
          </a:bodyPr>
          <a:lstStyle/>
          <a:p>
            <a:pPr>
              <a:spcBef>
                <a:spcPct val="50000"/>
              </a:spcBef>
            </a:pPr>
            <a:r>
              <a:rPr lang="en-US" sz="800"/>
              <a:t>[1] Four Laws that Drive the Universe, Peter Atkins, Oxford University Press, Oxford, 2007. [2] Physical Chemistry, Ira N Levine, Tata McGraw Hill Education Pvt. Ltd., New York (2002).</a:t>
            </a:r>
          </a:p>
        </p:txBody>
      </p:sp>
      <p:sp>
        <p:nvSpPr>
          <p:cNvPr id="7173" name="Text Box 18"/>
          <p:cNvSpPr txBox="1">
            <a:spLocks noChangeArrowheads="1"/>
          </p:cNvSpPr>
          <p:nvPr/>
        </p:nvSpPr>
        <p:spPr bwMode="auto">
          <a:xfrm>
            <a:off x="0" y="5373216"/>
            <a:ext cx="8982075" cy="1389405"/>
          </a:xfrm>
          <a:prstGeom prst="rect">
            <a:avLst/>
          </a:prstGeom>
          <a:solidFill>
            <a:schemeClr val="bg1"/>
          </a:solidFill>
          <a:ln w="9525">
            <a:noFill/>
            <a:miter lim="800000"/>
            <a:headEnd/>
            <a:tailEnd/>
          </a:ln>
        </p:spPr>
        <p:txBody>
          <a:bodyPr wrap="square" lIns="54000" tIns="54000" rIns="54000" bIns="54000">
            <a:spAutoFit/>
          </a:bodyPr>
          <a:lstStyle/>
          <a:p>
            <a:pPr marL="1588" indent="-1588">
              <a:spcAft>
                <a:spcPct val="20000"/>
              </a:spcAft>
              <a:buClr>
                <a:srgbClr val="0000FF"/>
              </a:buClr>
              <a:buFont typeface="Wingdings" pitchFamily="2" charset="2"/>
              <a:buNone/>
            </a:pPr>
            <a:r>
              <a:rPr lang="en-US" sz="1600" dirty="0">
                <a:latin typeface="Times New Roman" pitchFamily="18" charset="0"/>
                <a:cs typeface="Times New Roman" pitchFamily="18" charset="0"/>
                <a:sym typeface="Symbol" pitchFamily="18" charset="2"/>
              </a:rPr>
              <a:t>To give an example (inspired by [1]): </a:t>
            </a:r>
          </a:p>
          <a:p>
            <a:pPr marL="1588" indent="-1588">
              <a:spcAft>
                <a:spcPct val="20000"/>
              </a:spcAft>
              <a:buClr>
                <a:srgbClr val="0000FF"/>
              </a:buClr>
              <a:buFont typeface="Wingdings" pitchFamily="2" charset="2"/>
              <a:buNone/>
            </a:pPr>
            <a:r>
              <a:rPr lang="en-US" sz="1600" dirty="0">
                <a:latin typeface="Times New Roman" pitchFamily="18" charset="0"/>
                <a:cs typeface="Times New Roman" pitchFamily="18" charset="0"/>
                <a:sym typeface="Symbol" pitchFamily="18" charset="2"/>
              </a:rPr>
              <a:t>assume that you start a </a:t>
            </a:r>
            <a:r>
              <a:rPr lang="en-US" sz="1600" dirty="0" err="1">
                <a:latin typeface="Times New Roman" pitchFamily="18" charset="0"/>
                <a:cs typeface="Times New Roman" pitchFamily="18" charset="0"/>
                <a:sym typeface="Symbol" pitchFamily="18" charset="2"/>
              </a:rPr>
              <a:t>rumour</a:t>
            </a:r>
            <a:r>
              <a:rPr lang="en-US" sz="1600" dirty="0">
                <a:latin typeface="Times New Roman" pitchFamily="18" charset="0"/>
                <a:cs typeface="Times New Roman" pitchFamily="18" charset="0"/>
                <a:sym typeface="Symbol" pitchFamily="18" charset="2"/>
              </a:rPr>
              <a:t> that there is ‘lot of’ gold under the class room floor. This </a:t>
            </a:r>
            <a:r>
              <a:rPr lang="en-US" sz="1600" dirty="0" err="1">
                <a:latin typeface="Times New Roman" pitchFamily="18" charset="0"/>
                <a:cs typeface="Times New Roman" pitchFamily="18" charset="0"/>
                <a:sym typeface="Symbol" pitchFamily="18" charset="2"/>
              </a:rPr>
              <a:t>rumour</a:t>
            </a:r>
            <a:r>
              <a:rPr lang="en-US" sz="1600" dirty="0">
                <a:latin typeface="Times New Roman" pitchFamily="18" charset="0"/>
                <a:cs typeface="Times New Roman" pitchFamily="18" charset="0"/>
                <a:sym typeface="Symbol" pitchFamily="18" charset="2"/>
              </a:rPr>
              <a:t> ‘may’ spread when persons talk to each other. The ‘spread of rumor’ with time may be treated mathematically by equations, which have a form similar to the diffusion equations (or heat transfer equations). </a:t>
            </a:r>
            <a:r>
              <a:rPr lang="en-US" sz="1600" i="1" dirty="0">
                <a:solidFill>
                  <a:srgbClr val="663300"/>
                </a:solidFill>
                <a:latin typeface="Times New Roman" pitchFamily="18" charset="0"/>
                <a:cs typeface="Times New Roman" pitchFamily="18" charset="0"/>
                <a:sym typeface="Symbol" pitchFamily="18" charset="2"/>
              </a:rPr>
              <a:t>This does not make ‘</a:t>
            </a:r>
            <a:r>
              <a:rPr lang="en-US" sz="1600" i="1" dirty="0" err="1">
                <a:solidFill>
                  <a:srgbClr val="663300"/>
                </a:solidFill>
                <a:latin typeface="Times New Roman" pitchFamily="18" charset="0"/>
                <a:cs typeface="Times New Roman" pitchFamily="18" charset="0"/>
                <a:sym typeface="Symbol" pitchFamily="18" charset="2"/>
              </a:rPr>
              <a:t>rumour</a:t>
            </a:r>
            <a:r>
              <a:rPr lang="en-US" sz="1600" i="1" dirty="0">
                <a:solidFill>
                  <a:srgbClr val="663300"/>
                </a:solidFill>
                <a:latin typeface="Times New Roman" pitchFamily="18" charset="0"/>
                <a:cs typeface="Times New Roman" pitchFamily="18" charset="0"/>
                <a:sym typeface="Symbol" pitchFamily="18" charset="2"/>
              </a:rPr>
              <a:t>’ a fluid!</a:t>
            </a:r>
            <a:endParaRPr lang="en-US" sz="1600" dirty="0">
              <a:solidFill>
                <a:srgbClr val="663300"/>
              </a:solidFill>
              <a:latin typeface="Times New Roman" pitchFamily="18" charset="0"/>
              <a:cs typeface="Times New Roman" pitchFamily="18" charset="0"/>
              <a:sym typeface="Symbol" pitchFamily="18" charset="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498450"/>
          </a:xfrm>
        </p:spPr>
        <p:txBody>
          <a:bodyPr/>
          <a:lstStyle/>
          <a:p>
            <a:r>
              <a:rPr lang="en-GB" dirty="0" smtClean="0"/>
              <a:t>Expansion work (PV work)</a:t>
            </a:r>
            <a:endParaRPr lang="en-GB" dirty="0"/>
          </a:p>
        </p:txBody>
      </p:sp>
      <p:sp>
        <p:nvSpPr>
          <p:cNvPr id="3" name="Content Placeholder 2"/>
          <p:cNvSpPr>
            <a:spLocks noGrp="1"/>
          </p:cNvSpPr>
          <p:nvPr>
            <p:ph idx="1"/>
          </p:nvPr>
        </p:nvSpPr>
        <p:spPr>
          <a:xfrm>
            <a:off x="457200" y="1412776"/>
            <a:ext cx="8229600" cy="4718149"/>
          </a:xfrm>
        </p:spPr>
        <p:txBody>
          <a:bodyPr/>
          <a:lstStyle/>
          <a:p>
            <a:endParaRPr lang="en-GB" sz="2000" dirty="0" smtClean="0"/>
          </a:p>
          <a:p>
            <a:endParaRPr lang="en-GB" sz="2000" dirty="0" smtClean="0"/>
          </a:p>
          <a:p>
            <a:endParaRPr lang="en-GB" sz="2000" dirty="0" smtClean="0"/>
          </a:p>
          <a:p>
            <a:r>
              <a:rPr lang="en-GB" sz="2000" dirty="0" smtClean="0"/>
              <a:t>Along path a: </a:t>
            </a:r>
            <a:r>
              <a:rPr lang="en-GB" sz="2000" i="1" dirty="0" smtClean="0"/>
              <a:t>W = 2p</a:t>
            </a:r>
            <a:r>
              <a:rPr lang="en-GB" sz="2000" i="1" baseline="-25000" dirty="0" smtClean="0"/>
              <a:t>0 ­</a:t>
            </a:r>
            <a:r>
              <a:rPr lang="en-GB" sz="2000" i="1" dirty="0" smtClean="0"/>
              <a:t>(2V</a:t>
            </a:r>
            <a:r>
              <a:rPr lang="en-GB" sz="2000" i="1" baseline="-25000" dirty="0" smtClean="0"/>
              <a:t>0 </a:t>
            </a:r>
            <a:r>
              <a:rPr lang="en-GB" sz="2000" i="1" dirty="0" smtClean="0"/>
              <a:t>– V</a:t>
            </a:r>
            <a:r>
              <a:rPr lang="en-GB" sz="2000" i="1" baseline="-25000" dirty="0" smtClean="0"/>
              <a:t>0</a:t>
            </a:r>
            <a:r>
              <a:rPr lang="en-GB" sz="2000" i="1" dirty="0" smtClean="0"/>
              <a:t>) = 2p</a:t>
            </a:r>
            <a:r>
              <a:rPr lang="en-GB" sz="2000" i="1" baseline="-25000" dirty="0" smtClean="0"/>
              <a:t>0</a:t>
            </a:r>
            <a:r>
              <a:rPr lang="en-GB" sz="2000" i="1" dirty="0" smtClean="0"/>
              <a:t> v</a:t>
            </a:r>
            <a:r>
              <a:rPr lang="en-GB" sz="2000" i="1" baseline="-25000" dirty="0" smtClean="0"/>
              <a:t>0</a:t>
            </a:r>
            <a:endParaRPr lang="en-GB" sz="2000" dirty="0" smtClean="0"/>
          </a:p>
          <a:p>
            <a:r>
              <a:rPr lang="en-GB" sz="2000" dirty="0" smtClean="0"/>
              <a:t>Along path b: </a:t>
            </a:r>
            <a:r>
              <a:rPr lang="en-GB" sz="2000" i="1" dirty="0" smtClean="0"/>
              <a:t>W</a:t>
            </a:r>
            <a:r>
              <a:rPr lang="en-GB" sz="2000" i="1" baseline="-25000" dirty="0" smtClean="0"/>
              <a:t> </a:t>
            </a:r>
            <a:r>
              <a:rPr lang="en-GB" sz="2000" i="1" dirty="0" smtClean="0"/>
              <a:t>= p</a:t>
            </a:r>
            <a:r>
              <a:rPr lang="en-GB" sz="2000" i="1" baseline="-25000" dirty="0" smtClean="0"/>
              <a:t>0 ­</a:t>
            </a:r>
            <a:r>
              <a:rPr lang="en-GB" sz="2000" i="1" dirty="0" smtClean="0"/>
              <a:t>(2V</a:t>
            </a:r>
            <a:r>
              <a:rPr lang="en-GB" sz="2000" i="1" baseline="-25000" dirty="0" smtClean="0"/>
              <a:t>0 </a:t>
            </a:r>
            <a:r>
              <a:rPr lang="en-GB" sz="2000" i="1" dirty="0" smtClean="0"/>
              <a:t>– V</a:t>
            </a:r>
            <a:r>
              <a:rPr lang="en-GB" sz="2000" i="1" baseline="-25000" dirty="0" smtClean="0"/>
              <a:t>0</a:t>
            </a:r>
            <a:r>
              <a:rPr lang="en-GB" sz="2000" i="1" dirty="0" smtClean="0"/>
              <a:t>) </a:t>
            </a:r>
            <a:r>
              <a:rPr lang="en-GB" i="1" dirty="0" smtClean="0"/>
              <a:t>= p</a:t>
            </a:r>
            <a:r>
              <a:rPr lang="en-GB" i="1" baseline="-25000" dirty="0" smtClean="0"/>
              <a:t>0</a:t>
            </a:r>
            <a:r>
              <a:rPr lang="en-GB" i="1" dirty="0" smtClean="0"/>
              <a:t> v</a:t>
            </a:r>
            <a:r>
              <a:rPr lang="en-GB" i="1" baseline="-25000" dirty="0" smtClean="0"/>
              <a:t>0</a:t>
            </a:r>
            <a:endParaRPr lang="en-GB" dirty="0" smtClean="0"/>
          </a:p>
          <a:p>
            <a:pPr>
              <a:buNone/>
            </a:pPr>
            <a:endParaRPr lang="en-GB" i="1" dirty="0"/>
          </a:p>
        </p:txBody>
      </p:sp>
      <p:pic>
        <p:nvPicPr>
          <p:cNvPr id="4" name="Picture 3"/>
          <p:cNvPicPr/>
          <p:nvPr/>
        </p:nvPicPr>
        <p:blipFill>
          <a:blip r:embed="rId2" cstate="print"/>
          <a:srcRect/>
          <a:stretch>
            <a:fillRect/>
          </a:stretch>
        </p:blipFill>
        <p:spPr bwMode="auto">
          <a:xfrm>
            <a:off x="5724128" y="1556792"/>
            <a:ext cx="2765673" cy="3096344"/>
          </a:xfrm>
          <a:prstGeom prst="rect">
            <a:avLst/>
          </a:prstGeom>
          <a:noFill/>
          <a:ln w="9525">
            <a:noFill/>
            <a:miter lim="800000"/>
            <a:headEnd/>
            <a:tailEnd/>
          </a:ln>
        </p:spPr>
      </p:pic>
      <p:sp>
        <p:nvSpPr>
          <p:cNvPr id="5" name="Freeform 3"/>
          <p:cNvSpPr>
            <a:spLocks/>
          </p:cNvSpPr>
          <p:nvPr/>
        </p:nvSpPr>
        <p:spPr bwMode="auto">
          <a:xfrm>
            <a:off x="1547664" y="4610596"/>
            <a:ext cx="1035050" cy="649288"/>
          </a:xfrm>
          <a:custGeom>
            <a:avLst/>
            <a:gdLst/>
            <a:ahLst/>
            <a:cxnLst>
              <a:cxn ang="0">
                <a:pos x="647" y="0"/>
              </a:cxn>
              <a:cxn ang="0">
                <a:pos x="0" y="0"/>
              </a:cxn>
              <a:cxn ang="0">
                <a:pos x="0" y="409"/>
              </a:cxn>
              <a:cxn ang="0">
                <a:pos x="642" y="409"/>
              </a:cxn>
            </a:cxnLst>
            <a:rect l="0" t="0" r="r" b="b"/>
            <a:pathLst>
              <a:path w="647" h="409">
                <a:moveTo>
                  <a:pt x="647" y="0"/>
                </a:moveTo>
                <a:lnTo>
                  <a:pt x="0" y="0"/>
                </a:lnTo>
                <a:lnTo>
                  <a:pt x="0" y="409"/>
                </a:lnTo>
                <a:lnTo>
                  <a:pt x="642" y="409"/>
                </a:lnTo>
              </a:path>
            </a:pathLst>
          </a:custGeom>
          <a:noFill/>
          <a:ln w="38100" cmpd="sng">
            <a:solidFill>
              <a:schemeClr val="tx1"/>
            </a:solidFill>
            <a:round/>
            <a:headEnd/>
            <a:tailEnd/>
          </a:ln>
          <a:effectLst/>
        </p:spPr>
        <p:txBody>
          <a:bodyPr/>
          <a:lstStyle/>
          <a:p>
            <a:endParaRPr lang="en-GB"/>
          </a:p>
        </p:txBody>
      </p:sp>
      <p:grpSp>
        <p:nvGrpSpPr>
          <p:cNvPr id="6" name="Group 4"/>
          <p:cNvGrpSpPr>
            <a:grpSpLocks/>
          </p:cNvGrpSpPr>
          <p:nvPr/>
        </p:nvGrpSpPr>
        <p:grpSpPr bwMode="auto">
          <a:xfrm>
            <a:off x="2382689" y="4610596"/>
            <a:ext cx="641350" cy="649288"/>
            <a:chOff x="4462" y="3360"/>
            <a:chExt cx="404" cy="409"/>
          </a:xfrm>
        </p:grpSpPr>
        <p:sp>
          <p:nvSpPr>
            <p:cNvPr id="7" name="Line 5"/>
            <p:cNvSpPr>
              <a:spLocks noChangeShapeType="1"/>
            </p:cNvSpPr>
            <p:nvPr/>
          </p:nvSpPr>
          <p:spPr bwMode="auto">
            <a:xfrm>
              <a:off x="4462" y="3360"/>
              <a:ext cx="0" cy="409"/>
            </a:xfrm>
            <a:prstGeom prst="line">
              <a:avLst/>
            </a:prstGeom>
            <a:noFill/>
            <a:ln w="28575">
              <a:solidFill>
                <a:schemeClr val="tx1"/>
              </a:solidFill>
              <a:round/>
              <a:headEnd/>
              <a:tailEnd/>
            </a:ln>
            <a:effectLst/>
          </p:spPr>
          <p:txBody>
            <a:bodyPr/>
            <a:lstStyle/>
            <a:p>
              <a:endParaRPr lang="en-GB"/>
            </a:p>
          </p:txBody>
        </p:sp>
        <p:sp>
          <p:nvSpPr>
            <p:cNvPr id="8" name="Line 6"/>
            <p:cNvSpPr>
              <a:spLocks noChangeShapeType="1"/>
            </p:cNvSpPr>
            <p:nvPr/>
          </p:nvSpPr>
          <p:spPr bwMode="auto">
            <a:xfrm>
              <a:off x="4462" y="3562"/>
              <a:ext cx="404" cy="0"/>
            </a:xfrm>
            <a:prstGeom prst="line">
              <a:avLst/>
            </a:prstGeom>
            <a:noFill/>
            <a:ln w="28575">
              <a:solidFill>
                <a:schemeClr val="tx1"/>
              </a:solidFill>
              <a:round/>
              <a:headEnd/>
              <a:tailEnd/>
            </a:ln>
            <a:effectLst/>
          </p:spPr>
          <p:txBody>
            <a:bodyPr/>
            <a:lstStyle/>
            <a:p>
              <a:endParaRPr lang="en-GB"/>
            </a:p>
          </p:txBody>
        </p:sp>
      </p:grpSp>
      <p:grpSp>
        <p:nvGrpSpPr>
          <p:cNvPr id="9" name="Group 7"/>
          <p:cNvGrpSpPr>
            <a:grpSpLocks/>
          </p:cNvGrpSpPr>
          <p:nvPr/>
        </p:nvGrpSpPr>
        <p:grpSpPr bwMode="auto">
          <a:xfrm>
            <a:off x="2255689" y="4610596"/>
            <a:ext cx="641350" cy="649288"/>
            <a:chOff x="4462" y="3360"/>
            <a:chExt cx="404" cy="409"/>
          </a:xfrm>
        </p:grpSpPr>
        <p:sp>
          <p:nvSpPr>
            <p:cNvPr id="10" name="Line 8"/>
            <p:cNvSpPr>
              <a:spLocks noChangeShapeType="1"/>
            </p:cNvSpPr>
            <p:nvPr/>
          </p:nvSpPr>
          <p:spPr bwMode="auto">
            <a:xfrm>
              <a:off x="4462" y="3360"/>
              <a:ext cx="0" cy="409"/>
            </a:xfrm>
            <a:prstGeom prst="line">
              <a:avLst/>
            </a:prstGeom>
            <a:noFill/>
            <a:ln w="28575">
              <a:solidFill>
                <a:srgbClr val="808080"/>
              </a:solidFill>
              <a:round/>
              <a:headEnd/>
              <a:tailEnd/>
            </a:ln>
            <a:effectLst/>
          </p:spPr>
          <p:txBody>
            <a:bodyPr/>
            <a:lstStyle/>
            <a:p>
              <a:endParaRPr lang="en-GB"/>
            </a:p>
          </p:txBody>
        </p:sp>
        <p:sp>
          <p:nvSpPr>
            <p:cNvPr id="11" name="Line 9"/>
            <p:cNvSpPr>
              <a:spLocks noChangeShapeType="1"/>
            </p:cNvSpPr>
            <p:nvPr/>
          </p:nvSpPr>
          <p:spPr bwMode="auto">
            <a:xfrm>
              <a:off x="4462" y="3562"/>
              <a:ext cx="404" cy="0"/>
            </a:xfrm>
            <a:prstGeom prst="line">
              <a:avLst/>
            </a:prstGeom>
            <a:noFill/>
            <a:ln w="28575">
              <a:solidFill>
                <a:srgbClr val="808080"/>
              </a:solidFill>
              <a:round/>
              <a:headEnd/>
              <a:tailEnd/>
            </a:ln>
            <a:effectLst/>
          </p:spPr>
          <p:txBody>
            <a:bodyPr/>
            <a:lstStyle/>
            <a:p>
              <a:endParaRPr lang="en-GB"/>
            </a:p>
          </p:txBody>
        </p:sp>
      </p:grpSp>
      <p:sp>
        <p:nvSpPr>
          <p:cNvPr id="12" name="AutoShape 10"/>
          <p:cNvSpPr>
            <a:spLocks noChangeArrowheads="1"/>
          </p:cNvSpPr>
          <p:nvPr/>
        </p:nvSpPr>
        <p:spPr bwMode="auto">
          <a:xfrm>
            <a:off x="3073252" y="4826496"/>
            <a:ext cx="384175" cy="217488"/>
          </a:xfrm>
          <a:prstGeom prst="leftArrow">
            <a:avLst>
              <a:gd name="adj1" fmla="val 50000"/>
              <a:gd name="adj2" fmla="val 44160"/>
            </a:avLst>
          </a:prstGeom>
          <a:solidFill>
            <a:schemeClr val="accent1"/>
          </a:solidFill>
          <a:ln w="9525">
            <a:solidFill>
              <a:schemeClr val="tx1"/>
            </a:solidFill>
            <a:miter lim="800000"/>
            <a:headEnd/>
            <a:tailEnd/>
          </a:ln>
          <a:effectLst/>
        </p:spPr>
        <p:txBody>
          <a:bodyPr wrap="none" anchor="ctr"/>
          <a:lstStyle/>
          <a:p>
            <a:endParaRPr lang="en-GB"/>
          </a:p>
        </p:txBody>
      </p:sp>
      <p:sp>
        <p:nvSpPr>
          <p:cNvPr id="13" name="Text Box 56"/>
          <p:cNvSpPr txBox="1">
            <a:spLocks noChangeArrowheads="1"/>
          </p:cNvSpPr>
          <p:nvPr/>
        </p:nvSpPr>
        <p:spPr bwMode="auto">
          <a:xfrm>
            <a:off x="3555852" y="4774109"/>
            <a:ext cx="212725" cy="347662"/>
          </a:xfrm>
          <a:prstGeom prst="rect">
            <a:avLst/>
          </a:prstGeom>
          <a:noFill/>
          <a:ln w="9525">
            <a:noFill/>
            <a:miter lim="800000"/>
            <a:headEnd/>
            <a:tailEnd/>
          </a:ln>
        </p:spPr>
        <p:txBody>
          <a:bodyPr wrap="none" lIns="36000" tIns="36000" rIns="36000" bIns="36000">
            <a:spAutoFit/>
          </a:bodyPr>
          <a:lstStyle/>
          <a:p>
            <a:r>
              <a:rPr lang="en-US" i="1">
                <a:latin typeface="Times New Roman" pitchFamily="18" charset="0"/>
              </a:rPr>
              <a:t>P</a:t>
            </a:r>
            <a:endParaRPr lang="en-US" i="1">
              <a:latin typeface="Times New Roman" pitchFamily="18" charset="0"/>
              <a:sym typeface="Symbol" pitchFamily="18" charset="2"/>
            </a:endParaRPr>
          </a:p>
        </p:txBody>
      </p:sp>
      <p:sp>
        <p:nvSpPr>
          <p:cNvPr id="14" name="Text Box 123"/>
          <p:cNvSpPr txBox="1">
            <a:spLocks noChangeArrowheads="1"/>
          </p:cNvSpPr>
          <p:nvPr/>
        </p:nvSpPr>
        <p:spPr bwMode="auto">
          <a:xfrm>
            <a:off x="2304902" y="4293096"/>
            <a:ext cx="174625" cy="317500"/>
          </a:xfrm>
          <a:prstGeom prst="rect">
            <a:avLst/>
          </a:prstGeom>
          <a:noFill/>
          <a:ln w="9525">
            <a:noFill/>
            <a:miter lim="800000"/>
            <a:headEnd/>
            <a:tailEnd/>
          </a:ln>
        </p:spPr>
        <p:txBody>
          <a:bodyPr wrap="none" lIns="36000" tIns="36000" rIns="36000" bIns="36000">
            <a:spAutoFit/>
          </a:bodyPr>
          <a:lstStyle/>
          <a:p>
            <a:r>
              <a:rPr lang="en-US" sz="1600">
                <a:latin typeface="Times New Roman" pitchFamily="18" charset="0"/>
              </a:rPr>
              <a:t>1</a:t>
            </a:r>
            <a:endParaRPr lang="en-US" sz="1600">
              <a:latin typeface="Times New Roman" pitchFamily="18" charset="0"/>
              <a:sym typeface="Symbol" pitchFamily="18" charset="2"/>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714474"/>
          </a:xfrm>
        </p:spPr>
        <p:txBody>
          <a:bodyPr/>
          <a:lstStyle/>
          <a:p>
            <a:r>
              <a:rPr lang="en-GB" dirty="0" smtClean="0"/>
              <a:t>Things to note !!!!</a:t>
            </a:r>
            <a:endParaRPr lang="en-GB" dirty="0"/>
          </a:p>
        </p:txBody>
      </p:sp>
      <p:sp>
        <p:nvSpPr>
          <p:cNvPr id="3" name="Content Placeholder 2"/>
          <p:cNvSpPr>
            <a:spLocks noGrp="1"/>
          </p:cNvSpPr>
          <p:nvPr>
            <p:ph idx="1"/>
          </p:nvPr>
        </p:nvSpPr>
        <p:spPr>
          <a:xfrm>
            <a:off x="457200" y="1412776"/>
            <a:ext cx="8229600" cy="4718149"/>
          </a:xfrm>
        </p:spPr>
        <p:txBody>
          <a:bodyPr/>
          <a:lstStyle/>
          <a:p>
            <a:r>
              <a:rPr lang="en-GB" sz="2000" dirty="0" smtClean="0"/>
              <a:t>An important component to the solution of any engineering thermodynamic problem is the proper use of units. </a:t>
            </a:r>
          </a:p>
          <a:p>
            <a:pPr lvl="1"/>
            <a:r>
              <a:rPr lang="en-GB" sz="2000" dirty="0" smtClean="0"/>
              <a:t>Volume (m3)</a:t>
            </a:r>
          </a:p>
          <a:p>
            <a:pPr lvl="1"/>
            <a:r>
              <a:rPr lang="en-GB" sz="2000" dirty="0" smtClean="0"/>
              <a:t>Pressure (Pa, N/m2), </a:t>
            </a:r>
          </a:p>
          <a:p>
            <a:pPr lvl="1"/>
            <a:r>
              <a:rPr lang="en-GB" sz="2000" dirty="0" smtClean="0"/>
              <a:t>Temperature (Kelvin)</a:t>
            </a:r>
          </a:p>
          <a:p>
            <a:pPr lvl="1"/>
            <a:endParaRPr lang="en-GB" sz="2000" dirty="0" smtClean="0"/>
          </a:p>
          <a:p>
            <a:r>
              <a:rPr lang="en-GB" sz="2000" i="1" dirty="0" smtClean="0"/>
              <a:t>ALWAYS REMEMBER TO HAVE YOUR UNITS IN THE SI SYSTEM</a:t>
            </a:r>
            <a:endParaRPr lang="en-GB" sz="2000" i="1" dirty="0"/>
          </a:p>
        </p:txBody>
      </p:sp>
      <p:pic>
        <p:nvPicPr>
          <p:cNvPr id="4" name="Picture 3"/>
          <p:cNvPicPr/>
          <p:nvPr/>
        </p:nvPicPr>
        <p:blipFill>
          <a:blip r:embed="rId2" cstate="print"/>
          <a:srcRect/>
          <a:stretch>
            <a:fillRect/>
          </a:stretch>
        </p:blipFill>
        <p:spPr bwMode="auto">
          <a:xfrm>
            <a:off x="899592" y="4437112"/>
            <a:ext cx="6552728" cy="151216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570458"/>
          </a:xfrm>
        </p:spPr>
        <p:txBody>
          <a:bodyPr/>
          <a:lstStyle/>
          <a:p>
            <a:r>
              <a:rPr lang="en-GB" dirty="0" smtClean="0"/>
              <a:t>First Law of Thermodynamics</a:t>
            </a:r>
            <a:endParaRPr lang="en-GB" dirty="0"/>
          </a:p>
        </p:txBody>
      </p:sp>
      <p:sp>
        <p:nvSpPr>
          <p:cNvPr id="3" name="Content Placeholder 2"/>
          <p:cNvSpPr>
            <a:spLocks noGrp="1"/>
          </p:cNvSpPr>
          <p:nvPr>
            <p:ph idx="1"/>
          </p:nvPr>
        </p:nvSpPr>
        <p:spPr>
          <a:xfrm>
            <a:off x="457200" y="1052737"/>
            <a:ext cx="8229600" cy="2016224"/>
          </a:xfrm>
        </p:spPr>
        <p:txBody>
          <a:bodyPr/>
          <a:lstStyle/>
          <a:p>
            <a:r>
              <a:rPr lang="en-GB" sz="2000" dirty="0" smtClean="0"/>
              <a:t>The first law of thermodynamics is a consequence of the Law of conservation of energy which states that “</a:t>
            </a:r>
            <a:r>
              <a:rPr lang="en-US" sz="2000" b="1" dirty="0" smtClean="0"/>
              <a:t>Energy can be changed from one form to another, but it cannot be created or destroyed. The total amount of energy and matter in the Universe remains constant, merely changing from one form to another</a:t>
            </a:r>
            <a:r>
              <a:rPr lang="en-US" sz="2000" dirty="0" smtClean="0"/>
              <a:t>”. </a:t>
            </a:r>
          </a:p>
          <a:p>
            <a:endParaRPr lang="en-GB" dirty="0"/>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102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971600" y="4005064"/>
            <a:ext cx="5688632" cy="432048"/>
          </a:xfrm>
          <a:prstGeom prst="rect">
            <a:avLst/>
          </a:prstGeom>
          <a:noFill/>
        </p:spPr>
      </p:pic>
      <p:sp>
        <p:nvSpPr>
          <p:cNvPr id="7" name="TextBox 6"/>
          <p:cNvSpPr txBox="1"/>
          <p:nvPr/>
        </p:nvSpPr>
        <p:spPr>
          <a:xfrm>
            <a:off x="827584" y="3212976"/>
            <a:ext cx="7704856" cy="400110"/>
          </a:xfrm>
          <a:prstGeom prst="rect">
            <a:avLst/>
          </a:prstGeom>
          <a:noFill/>
        </p:spPr>
        <p:txBody>
          <a:bodyPr wrap="square" rtlCol="0">
            <a:spAutoFit/>
          </a:bodyPr>
          <a:lstStyle/>
          <a:p>
            <a:r>
              <a:rPr lang="en-GB" sz="2000" dirty="0" smtClean="0"/>
              <a:t>This implies that the total energy of the universe is conserved</a:t>
            </a:r>
            <a:endParaRPr lang="en-GB" sz="2000" dirty="0"/>
          </a:p>
        </p:txBody>
      </p:sp>
      <p:sp>
        <p:nvSpPr>
          <p:cNvPr id="8" name="TextBox 7"/>
          <p:cNvSpPr txBox="1"/>
          <p:nvPr/>
        </p:nvSpPr>
        <p:spPr>
          <a:xfrm>
            <a:off x="899592" y="4725144"/>
            <a:ext cx="7704856" cy="707886"/>
          </a:xfrm>
          <a:prstGeom prst="rect">
            <a:avLst/>
          </a:prstGeom>
          <a:noFill/>
        </p:spPr>
        <p:txBody>
          <a:bodyPr wrap="square" rtlCol="0">
            <a:spAutoFit/>
          </a:bodyPr>
          <a:lstStyle/>
          <a:p>
            <a:r>
              <a:rPr lang="en-GB" sz="2000" dirty="0" smtClean="0"/>
              <a:t>Note that the first law applies to the system and its surroundings and not the system alone.</a:t>
            </a:r>
            <a:endParaRPr lang="en-GB" sz="2000" dirty="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642466"/>
          </a:xfrm>
        </p:spPr>
        <p:txBody>
          <a:bodyPr/>
          <a:lstStyle/>
          <a:p>
            <a:r>
              <a:rPr lang="en-GB" dirty="0" smtClean="0"/>
              <a:t>Implications of the first law</a:t>
            </a:r>
            <a:endParaRPr lang="en-GB" dirty="0"/>
          </a:p>
        </p:txBody>
      </p:sp>
      <p:sp>
        <p:nvSpPr>
          <p:cNvPr id="4" name="Rectangle 3"/>
          <p:cNvSpPr/>
          <p:nvPr/>
        </p:nvSpPr>
        <p:spPr>
          <a:xfrm>
            <a:off x="395536" y="1196752"/>
            <a:ext cx="8748464" cy="1200329"/>
          </a:xfrm>
          <a:prstGeom prst="rect">
            <a:avLst/>
          </a:prstGeom>
          <a:solidFill>
            <a:schemeClr val="accent2">
              <a:lumMod val="40000"/>
              <a:lumOff val="60000"/>
            </a:schemeClr>
          </a:solidFill>
        </p:spPr>
        <p:txBody>
          <a:bodyPr wrap="square">
            <a:spAutoFit/>
          </a:bodyPr>
          <a:lstStyle/>
          <a:p>
            <a:pPr algn="just"/>
            <a:r>
              <a:rPr lang="en-GB" sz="2400" dirty="0" smtClean="0"/>
              <a:t>“Heat and work are mutually convertible but since energy can neither be created nor destroyed, the total energy associated with an energy conversion remains constant”.</a:t>
            </a:r>
            <a:endParaRPr lang="en-GB" sz="2400" dirty="0"/>
          </a:p>
        </p:txBody>
      </p:sp>
      <p:sp>
        <p:nvSpPr>
          <p:cNvPr id="5" name="Rectangle 4"/>
          <p:cNvSpPr/>
          <p:nvPr/>
        </p:nvSpPr>
        <p:spPr>
          <a:xfrm>
            <a:off x="323528" y="2708920"/>
            <a:ext cx="4572000" cy="2308324"/>
          </a:xfrm>
          <a:prstGeom prst="rect">
            <a:avLst/>
          </a:prstGeom>
          <a:solidFill>
            <a:schemeClr val="tx2">
              <a:lumMod val="40000"/>
              <a:lumOff val="60000"/>
            </a:schemeClr>
          </a:solidFill>
        </p:spPr>
        <p:txBody>
          <a:bodyPr>
            <a:spAutoFit/>
          </a:bodyPr>
          <a:lstStyle/>
          <a:p>
            <a:pPr algn="just"/>
            <a:r>
              <a:rPr lang="en-GB" sz="2400" dirty="0" smtClean="0"/>
              <a:t>“When a system undergoes a thermodynamic cycle then the net heat supplied to the system from the surroundings is equal to net work done by the system on its surroundings.</a:t>
            </a:r>
            <a:endParaRPr lang="en-GB" sz="2400" dirty="0"/>
          </a:p>
        </p:txBody>
      </p:sp>
      <p:sp>
        <p:nvSpPr>
          <p:cNvPr id="6" name="Rectangle 5"/>
          <p:cNvSpPr/>
          <p:nvPr/>
        </p:nvSpPr>
        <p:spPr>
          <a:xfrm>
            <a:off x="5004048" y="2708920"/>
            <a:ext cx="4139952" cy="2308324"/>
          </a:xfrm>
          <a:prstGeom prst="rect">
            <a:avLst/>
          </a:prstGeom>
          <a:solidFill>
            <a:schemeClr val="accent1">
              <a:lumMod val="60000"/>
              <a:lumOff val="40000"/>
            </a:schemeClr>
          </a:solidFill>
        </p:spPr>
        <p:txBody>
          <a:bodyPr wrap="square">
            <a:spAutoFit/>
          </a:bodyPr>
          <a:lstStyle/>
          <a:p>
            <a:r>
              <a:rPr lang="en-GB" sz="2400" dirty="0" smtClean="0"/>
              <a:t>“No machine can produce energy without corresponding expenditure of energy, </a:t>
            </a:r>
            <a:r>
              <a:rPr lang="en-GB" sz="2400" i="1" dirty="0" smtClean="0"/>
              <a:t>i.e., it is impossible to construct a perpetual motion machine of </a:t>
            </a:r>
            <a:r>
              <a:rPr lang="en-GB" sz="2400" dirty="0" smtClean="0"/>
              <a:t>first kind”</a:t>
            </a:r>
            <a:endParaRPr lang="en-GB" sz="2400" dirty="0"/>
          </a:p>
        </p:txBody>
      </p:sp>
      <p:sp>
        <p:nvSpPr>
          <p:cNvPr id="7" name="Rectangle 6"/>
          <p:cNvSpPr/>
          <p:nvPr/>
        </p:nvSpPr>
        <p:spPr>
          <a:xfrm>
            <a:off x="251520" y="5229200"/>
            <a:ext cx="8892480" cy="1569660"/>
          </a:xfrm>
          <a:prstGeom prst="rect">
            <a:avLst/>
          </a:prstGeom>
          <a:solidFill>
            <a:srgbClr val="0070C0"/>
          </a:solidFill>
        </p:spPr>
        <p:txBody>
          <a:bodyPr wrap="square">
            <a:spAutoFit/>
          </a:bodyPr>
          <a:lstStyle/>
          <a:p>
            <a:r>
              <a:rPr lang="en-GB" sz="2400" i="1" dirty="0" smtClean="0"/>
              <a:t>There can be no machine which would continuously supply mechanical work without some form of energy disappearing simultaneously. Such a machine is called a </a:t>
            </a:r>
            <a:r>
              <a:rPr lang="en-GB" sz="2400" b="1" i="1" dirty="0" smtClean="0"/>
              <a:t>perpetual motion machine of the first kind</a:t>
            </a:r>
            <a:endParaRPr lang="en-GB"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amond(in)">
                                      <p:cBhvr>
                                        <p:cTn id="2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7384"/>
            <a:ext cx="7543800" cy="719336"/>
          </a:xfrm>
        </p:spPr>
        <p:txBody>
          <a:bodyPr/>
          <a:lstStyle/>
          <a:p>
            <a:r>
              <a:rPr lang="en-GB" sz="2800" dirty="0" smtClean="0"/>
              <a:t>First Law Equation for Closed Systems</a:t>
            </a:r>
            <a:endParaRPr lang="en-GB" sz="2800" dirty="0"/>
          </a:p>
        </p:txBody>
      </p:sp>
      <p:sp>
        <p:nvSpPr>
          <p:cNvPr id="3" name="Content Placeholder 2"/>
          <p:cNvSpPr>
            <a:spLocks noGrp="1"/>
          </p:cNvSpPr>
          <p:nvPr>
            <p:ph idx="1"/>
          </p:nvPr>
        </p:nvSpPr>
        <p:spPr>
          <a:xfrm>
            <a:off x="251520" y="1196752"/>
            <a:ext cx="8640960" cy="5040560"/>
          </a:xfrm>
        </p:spPr>
        <p:txBody>
          <a:bodyPr/>
          <a:lstStyle/>
          <a:p>
            <a:pPr>
              <a:buNone/>
            </a:pPr>
            <a:r>
              <a:rPr lang="el-GR" dirty="0" smtClean="0"/>
              <a:t>Δ</a:t>
            </a:r>
            <a:r>
              <a:rPr lang="en-GB" dirty="0" err="1" smtClean="0"/>
              <a:t>E</a:t>
            </a:r>
            <a:r>
              <a:rPr lang="en-GB" sz="2000" dirty="0" err="1" smtClean="0"/>
              <a:t>system</a:t>
            </a:r>
            <a:r>
              <a:rPr lang="en-GB" sz="2000" dirty="0" smtClean="0"/>
              <a:t>  </a:t>
            </a:r>
            <a:r>
              <a:rPr lang="en-GB" sz="3200" dirty="0" smtClean="0"/>
              <a:t>= Q – W</a:t>
            </a:r>
          </a:p>
          <a:p>
            <a:pPr>
              <a:buNone/>
            </a:pPr>
            <a:endParaRPr lang="en-GB" sz="1000" dirty="0" smtClean="0"/>
          </a:p>
          <a:p>
            <a:pPr>
              <a:buNone/>
            </a:pPr>
            <a:r>
              <a:rPr lang="en-GB" sz="2000" dirty="0" smtClean="0"/>
              <a:t>ΔE = </a:t>
            </a:r>
            <a:r>
              <a:rPr lang="el-GR" sz="2000" dirty="0" smtClean="0"/>
              <a:t>Δ</a:t>
            </a:r>
            <a:r>
              <a:rPr lang="en-GB" sz="2000" dirty="0" smtClean="0"/>
              <a:t>(U+PE+KE) = total energy of the system</a:t>
            </a:r>
          </a:p>
          <a:p>
            <a:pPr>
              <a:buNone/>
            </a:pPr>
            <a:r>
              <a:rPr lang="en-GB" sz="2000" i="1" dirty="0" smtClean="0"/>
              <a:t>Q = heat input to the system</a:t>
            </a:r>
            <a:endParaRPr lang="en-GB" sz="2000" dirty="0" smtClean="0"/>
          </a:p>
          <a:p>
            <a:pPr>
              <a:buNone/>
            </a:pPr>
            <a:r>
              <a:rPr lang="en-GB" sz="2000" i="1" dirty="0" smtClean="0"/>
              <a:t>W = work done by the system</a:t>
            </a:r>
            <a:endParaRPr lang="en-GB" sz="2000" dirty="0" smtClean="0"/>
          </a:p>
          <a:p>
            <a:pPr>
              <a:buNone/>
            </a:pPr>
            <a:endParaRPr lang="en-GB" sz="1050" dirty="0" smtClean="0"/>
          </a:p>
          <a:p>
            <a:pPr>
              <a:buNone/>
            </a:pPr>
            <a:r>
              <a:rPr lang="en-GB" sz="2000" dirty="0" smtClean="0"/>
              <a:t>For </a:t>
            </a:r>
            <a:r>
              <a:rPr lang="en-GB" sz="2000" b="1" dirty="0" smtClean="0"/>
              <a:t>closed systems</a:t>
            </a:r>
            <a:r>
              <a:rPr lang="en-GB" sz="2000" dirty="0" smtClean="0"/>
              <a:t>, no macroscopic transfer of mass,</a:t>
            </a:r>
          </a:p>
          <a:p>
            <a:pPr>
              <a:buNone/>
            </a:pPr>
            <a:r>
              <a:rPr lang="en-GB" sz="2000" b="1" dirty="0" smtClean="0"/>
              <a:t>PE=KE=0</a:t>
            </a:r>
          </a:p>
          <a:p>
            <a:pPr>
              <a:buNone/>
            </a:pPr>
            <a:endParaRPr lang="en-GB" sz="2000" b="1" dirty="0" smtClean="0"/>
          </a:p>
          <a:p>
            <a:pPr>
              <a:buNone/>
            </a:pPr>
            <a:r>
              <a:rPr lang="en-GB" sz="2000" dirty="0" smtClean="0"/>
              <a:t>ΔE = </a:t>
            </a:r>
            <a:r>
              <a:rPr lang="el-GR" sz="2000" dirty="0" smtClean="0"/>
              <a:t>Δ</a:t>
            </a:r>
            <a:r>
              <a:rPr lang="en-GB" sz="2000" dirty="0" smtClean="0"/>
              <a:t>(U+PE+KE) = </a:t>
            </a:r>
            <a:r>
              <a:rPr lang="el-GR" sz="2000" dirty="0" smtClean="0"/>
              <a:t>Δ</a:t>
            </a:r>
            <a:r>
              <a:rPr lang="en-GB" sz="2000" dirty="0" smtClean="0"/>
              <a:t>U</a:t>
            </a:r>
          </a:p>
          <a:p>
            <a:pPr>
              <a:buNone/>
            </a:pPr>
            <a:r>
              <a:rPr lang="en-GB" sz="2000" b="1" dirty="0" smtClean="0"/>
              <a:t>Therefore:</a:t>
            </a:r>
          </a:p>
          <a:p>
            <a:pPr>
              <a:buNone/>
            </a:pPr>
            <a:endParaRPr lang="en-GB" sz="2000" b="1" dirty="0" smtClean="0"/>
          </a:p>
          <a:p>
            <a:pPr>
              <a:buNone/>
            </a:pPr>
            <a:r>
              <a:rPr lang="el-GR" sz="2800" dirty="0" smtClean="0"/>
              <a:t>Δ</a:t>
            </a:r>
            <a:r>
              <a:rPr lang="en-GB" sz="2800" dirty="0" smtClean="0"/>
              <a:t>U  = Q – W</a:t>
            </a:r>
          </a:p>
          <a:p>
            <a:pPr>
              <a:buNone/>
            </a:pPr>
            <a:endParaRPr lang="en-GB" sz="3200" b="1" dirty="0" smtClean="0"/>
          </a:p>
          <a:p>
            <a:pPr>
              <a:buNone/>
            </a:pPr>
            <a:endParaRPr lang="en-GB" sz="2000" dirty="0" smtClean="0"/>
          </a:p>
          <a:p>
            <a:pPr>
              <a:buNone/>
            </a:pPr>
            <a:endParaRPr lang="en-GB" sz="2800"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Rectangle 2"/>
          <p:cNvSpPr>
            <a:spLocks noRot="1" noChangeArrowheads="1"/>
          </p:cNvSpPr>
          <p:nvPr/>
        </p:nvSpPr>
        <p:spPr bwMode="auto">
          <a:xfrm>
            <a:off x="457200" y="304800"/>
            <a:ext cx="2286000" cy="533400"/>
          </a:xfrm>
          <a:prstGeom prst="rect">
            <a:avLst/>
          </a:prstGeom>
          <a:noFill/>
          <a:ln w="9525">
            <a:noFill/>
            <a:miter lim="800000"/>
            <a:headEnd/>
            <a:tailEnd/>
          </a:ln>
          <a:effectLst/>
        </p:spPr>
        <p:txBody>
          <a:bodyPr/>
          <a:lstStyle/>
          <a:p>
            <a:pPr marL="342900" indent="-342900" algn="l" eaLnBrk="1" hangingPunct="1">
              <a:spcBef>
                <a:spcPct val="20000"/>
              </a:spcBef>
              <a:buClr>
                <a:schemeClr val="hlink"/>
              </a:buClr>
              <a:buSzPct val="80000"/>
              <a:buFont typeface="Arial" pitchFamily="34" charset="0"/>
              <a:buNone/>
            </a:pPr>
            <a:r>
              <a:rPr lang="en-US">
                <a:solidFill>
                  <a:srgbClr val="0027A2"/>
                </a:solidFill>
              </a:rPr>
              <a:t>EXAMPLE :</a:t>
            </a:r>
          </a:p>
        </p:txBody>
      </p:sp>
      <p:pic>
        <p:nvPicPr>
          <p:cNvPr id="813064" name="Picture 8"/>
          <p:cNvPicPr>
            <a:picLocks noChangeAspect="1" noChangeArrowheads="1"/>
          </p:cNvPicPr>
          <p:nvPr/>
        </p:nvPicPr>
        <p:blipFill>
          <a:blip r:embed="rId2" cstate="print"/>
          <a:srcRect/>
          <a:stretch>
            <a:fillRect/>
          </a:stretch>
        </p:blipFill>
        <p:spPr bwMode="auto">
          <a:xfrm>
            <a:off x="2438400" y="304800"/>
            <a:ext cx="4667250" cy="2028825"/>
          </a:xfrm>
          <a:prstGeom prst="rect">
            <a:avLst/>
          </a:prstGeom>
          <a:noFill/>
          <a:ln w="9525">
            <a:noFill/>
            <a:miter lim="800000"/>
            <a:headEnd/>
            <a:tailEnd/>
          </a:ln>
          <a:effectLst/>
        </p:spPr>
      </p:pic>
      <p:sp>
        <p:nvSpPr>
          <p:cNvPr id="813065" name="Rectangle 9"/>
          <p:cNvSpPr>
            <a:spLocks noChangeArrowheads="1"/>
          </p:cNvSpPr>
          <p:nvPr/>
        </p:nvSpPr>
        <p:spPr bwMode="auto">
          <a:xfrm>
            <a:off x="4267200" y="1905000"/>
            <a:ext cx="2362200" cy="369888"/>
          </a:xfrm>
          <a:prstGeom prst="rect">
            <a:avLst/>
          </a:prstGeom>
          <a:solidFill>
            <a:schemeClr val="accent1"/>
          </a:solidFill>
          <a:ln w="9525">
            <a:solidFill>
              <a:schemeClr val="tx1"/>
            </a:solidFill>
            <a:miter lim="800000"/>
            <a:headEnd/>
            <a:tailEnd/>
          </a:ln>
          <a:effectLst/>
        </p:spPr>
        <p:txBody>
          <a:bodyPr wrap="none" anchor="ctr"/>
          <a:lstStyle/>
          <a:p>
            <a:endParaRPr lang="en-GB"/>
          </a:p>
        </p:txBody>
      </p:sp>
      <p:pic>
        <p:nvPicPr>
          <p:cNvPr id="813066" name="Picture 10"/>
          <p:cNvPicPr>
            <a:picLocks noChangeAspect="1" noChangeArrowheads="1"/>
          </p:cNvPicPr>
          <p:nvPr/>
        </p:nvPicPr>
        <p:blipFill>
          <a:blip r:embed="rId3" cstate="print"/>
          <a:srcRect/>
          <a:stretch>
            <a:fillRect/>
          </a:stretch>
        </p:blipFill>
        <p:spPr bwMode="auto">
          <a:xfrm>
            <a:off x="2438400" y="2482850"/>
            <a:ext cx="4667250" cy="1876425"/>
          </a:xfrm>
          <a:prstGeom prst="rect">
            <a:avLst/>
          </a:prstGeom>
          <a:noFill/>
          <a:ln w="9525">
            <a:noFill/>
            <a:miter lim="800000"/>
            <a:headEnd/>
            <a:tailEnd/>
          </a:ln>
          <a:effectLst/>
        </p:spPr>
      </p:pic>
      <p:sp>
        <p:nvSpPr>
          <p:cNvPr id="813067" name="Rectangle 11"/>
          <p:cNvSpPr>
            <a:spLocks noChangeArrowheads="1"/>
          </p:cNvSpPr>
          <p:nvPr/>
        </p:nvSpPr>
        <p:spPr bwMode="auto">
          <a:xfrm>
            <a:off x="4191000" y="4038600"/>
            <a:ext cx="2362200" cy="338138"/>
          </a:xfrm>
          <a:prstGeom prst="rect">
            <a:avLst/>
          </a:prstGeom>
          <a:solidFill>
            <a:schemeClr val="accent1"/>
          </a:solidFill>
          <a:ln w="9525">
            <a:solidFill>
              <a:schemeClr val="tx1"/>
            </a:solidFill>
            <a:miter lim="800000"/>
            <a:headEnd/>
            <a:tailEnd/>
          </a:ln>
          <a:effectLst/>
        </p:spPr>
        <p:txBody>
          <a:bodyPr wrap="none" anchor="ctr"/>
          <a:lstStyle/>
          <a:p>
            <a:endParaRPr lang="en-GB"/>
          </a:p>
        </p:txBody>
      </p:sp>
      <p:pic>
        <p:nvPicPr>
          <p:cNvPr id="813068" name="Picture 12"/>
          <p:cNvPicPr>
            <a:picLocks noChangeAspect="1" noChangeArrowheads="1"/>
          </p:cNvPicPr>
          <p:nvPr/>
        </p:nvPicPr>
        <p:blipFill>
          <a:blip r:embed="rId4" cstate="print"/>
          <a:srcRect/>
          <a:stretch>
            <a:fillRect/>
          </a:stretch>
        </p:blipFill>
        <p:spPr bwMode="auto">
          <a:xfrm>
            <a:off x="2438400" y="4438650"/>
            <a:ext cx="4695825" cy="1962150"/>
          </a:xfrm>
          <a:prstGeom prst="rect">
            <a:avLst/>
          </a:prstGeom>
          <a:noFill/>
          <a:ln w="9525">
            <a:noFill/>
            <a:miter lim="800000"/>
            <a:headEnd/>
            <a:tailEnd/>
          </a:ln>
          <a:effectLst/>
        </p:spPr>
      </p:pic>
      <p:sp>
        <p:nvSpPr>
          <p:cNvPr id="813069" name="Rectangle 13"/>
          <p:cNvSpPr>
            <a:spLocks noChangeArrowheads="1"/>
          </p:cNvSpPr>
          <p:nvPr/>
        </p:nvSpPr>
        <p:spPr bwMode="auto">
          <a:xfrm>
            <a:off x="4572000" y="6096000"/>
            <a:ext cx="1981200" cy="338138"/>
          </a:xfrm>
          <a:prstGeom prst="rect">
            <a:avLst/>
          </a:prstGeom>
          <a:solidFill>
            <a:schemeClr val="accent1"/>
          </a:solidFill>
          <a:ln w="9525">
            <a:solidFill>
              <a:schemeClr val="tx1"/>
            </a:solidFill>
            <a:miter lim="800000"/>
            <a:headEnd/>
            <a:tailEnd/>
          </a:ln>
          <a:effectLst/>
        </p:spPr>
        <p:txBody>
          <a:bodyPr wrap="none" anchor="ct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iterate type="wd">
                                    <p:tmPct val="10000"/>
                                  </p:iterate>
                                  <p:childTnLst>
                                    <p:set>
                                      <p:cBhvr>
                                        <p:cTn id="6" dur="1" fill="hold">
                                          <p:stCondLst>
                                            <p:cond delay="0"/>
                                          </p:stCondLst>
                                        </p:cTn>
                                        <p:tgtEl>
                                          <p:spTgt spid="813058">
                                            <p:txEl>
                                              <p:pRg st="0" end="0"/>
                                            </p:txEl>
                                          </p:spTgt>
                                        </p:tgtEl>
                                        <p:attrNameLst>
                                          <p:attrName>style.visibility</p:attrName>
                                        </p:attrNameLst>
                                      </p:cBhvr>
                                      <p:to>
                                        <p:strVal val="visible"/>
                                      </p:to>
                                    </p:set>
                                    <p:animEffect transition="in" filter="strips(downRight)">
                                      <p:cBhvr>
                                        <p:cTn id="7" dur="1000"/>
                                        <p:tgtEl>
                                          <p:spTgt spid="8130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13064"/>
                                        </p:tgtEl>
                                        <p:attrNameLst>
                                          <p:attrName>style.visibility</p:attrName>
                                        </p:attrNameLst>
                                      </p:cBhvr>
                                      <p:to>
                                        <p:strVal val="visible"/>
                                      </p:to>
                                    </p:set>
                                    <p:animEffect transition="in" filter="dissolve">
                                      <p:cBhvr>
                                        <p:cTn id="12" dur="500"/>
                                        <p:tgtEl>
                                          <p:spTgt spid="81306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13065"/>
                                        </p:tgtEl>
                                        <p:attrNameLst>
                                          <p:attrName>style.visibility</p:attrName>
                                        </p:attrNameLst>
                                      </p:cBhvr>
                                      <p:to>
                                        <p:strVal val="visible"/>
                                      </p:to>
                                    </p:set>
                                    <p:animEffect transition="in" filter="dissolve">
                                      <p:cBhvr>
                                        <p:cTn id="15" dur="500"/>
                                        <p:tgtEl>
                                          <p:spTgt spid="81306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xit" presetSubtype="3" fill="hold" grpId="1" nodeType="clickEffect">
                                  <p:stCondLst>
                                    <p:cond delay="0"/>
                                  </p:stCondLst>
                                  <p:childTnLst>
                                    <p:anim calcmode="lin" valueType="num">
                                      <p:cBhvr additive="base">
                                        <p:cTn id="19" dur="1000"/>
                                        <p:tgtEl>
                                          <p:spTgt spid="813065"/>
                                        </p:tgtEl>
                                        <p:attrNameLst>
                                          <p:attrName>ppt_x</p:attrName>
                                        </p:attrNameLst>
                                      </p:cBhvr>
                                      <p:tavLst>
                                        <p:tav tm="0">
                                          <p:val>
                                            <p:strVal val="ppt_x"/>
                                          </p:val>
                                        </p:tav>
                                        <p:tav tm="100000">
                                          <p:val>
                                            <p:strVal val="1+ppt_w/2"/>
                                          </p:val>
                                        </p:tav>
                                      </p:tavLst>
                                    </p:anim>
                                    <p:anim calcmode="lin" valueType="num">
                                      <p:cBhvr additive="base">
                                        <p:cTn id="20" dur="1000"/>
                                        <p:tgtEl>
                                          <p:spTgt spid="813065"/>
                                        </p:tgtEl>
                                        <p:attrNameLst>
                                          <p:attrName>ppt_y</p:attrName>
                                        </p:attrNameLst>
                                      </p:cBhvr>
                                      <p:tavLst>
                                        <p:tav tm="0">
                                          <p:val>
                                            <p:strVal val="ppt_y"/>
                                          </p:val>
                                        </p:tav>
                                        <p:tav tm="100000">
                                          <p:val>
                                            <p:strVal val="0-ppt_h/2"/>
                                          </p:val>
                                        </p:tav>
                                      </p:tavLst>
                                    </p:anim>
                                    <p:set>
                                      <p:cBhvr>
                                        <p:cTn id="21" dur="1" fill="hold">
                                          <p:stCondLst>
                                            <p:cond delay="999"/>
                                          </p:stCondLst>
                                        </p:cTn>
                                        <p:tgtEl>
                                          <p:spTgt spid="81306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813066"/>
                                        </p:tgtEl>
                                        <p:attrNameLst>
                                          <p:attrName>style.visibility</p:attrName>
                                        </p:attrNameLst>
                                      </p:cBhvr>
                                      <p:to>
                                        <p:strVal val="visible"/>
                                      </p:to>
                                    </p:set>
                                    <p:animEffect transition="in" filter="dissolve">
                                      <p:cBhvr>
                                        <p:cTn id="26" dur="500"/>
                                        <p:tgtEl>
                                          <p:spTgt spid="81306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813067"/>
                                        </p:tgtEl>
                                        <p:attrNameLst>
                                          <p:attrName>style.visibility</p:attrName>
                                        </p:attrNameLst>
                                      </p:cBhvr>
                                      <p:to>
                                        <p:strVal val="visible"/>
                                      </p:to>
                                    </p:set>
                                    <p:animEffect transition="in" filter="dissolve">
                                      <p:cBhvr>
                                        <p:cTn id="29" dur="500"/>
                                        <p:tgtEl>
                                          <p:spTgt spid="81306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xit" presetSubtype="3" fill="hold" grpId="1" nodeType="clickEffect">
                                  <p:stCondLst>
                                    <p:cond delay="0"/>
                                  </p:stCondLst>
                                  <p:childTnLst>
                                    <p:anim calcmode="lin" valueType="num">
                                      <p:cBhvr additive="base">
                                        <p:cTn id="33" dur="1000"/>
                                        <p:tgtEl>
                                          <p:spTgt spid="813067"/>
                                        </p:tgtEl>
                                        <p:attrNameLst>
                                          <p:attrName>ppt_x</p:attrName>
                                        </p:attrNameLst>
                                      </p:cBhvr>
                                      <p:tavLst>
                                        <p:tav tm="0">
                                          <p:val>
                                            <p:strVal val="ppt_x"/>
                                          </p:val>
                                        </p:tav>
                                        <p:tav tm="100000">
                                          <p:val>
                                            <p:strVal val="1+ppt_w/2"/>
                                          </p:val>
                                        </p:tav>
                                      </p:tavLst>
                                    </p:anim>
                                    <p:anim calcmode="lin" valueType="num">
                                      <p:cBhvr additive="base">
                                        <p:cTn id="34" dur="1000"/>
                                        <p:tgtEl>
                                          <p:spTgt spid="813067"/>
                                        </p:tgtEl>
                                        <p:attrNameLst>
                                          <p:attrName>ppt_y</p:attrName>
                                        </p:attrNameLst>
                                      </p:cBhvr>
                                      <p:tavLst>
                                        <p:tav tm="0">
                                          <p:val>
                                            <p:strVal val="ppt_y"/>
                                          </p:val>
                                        </p:tav>
                                        <p:tav tm="100000">
                                          <p:val>
                                            <p:strVal val="0-ppt_h/2"/>
                                          </p:val>
                                        </p:tav>
                                      </p:tavLst>
                                    </p:anim>
                                    <p:set>
                                      <p:cBhvr>
                                        <p:cTn id="35" dur="1" fill="hold">
                                          <p:stCondLst>
                                            <p:cond delay="999"/>
                                          </p:stCondLst>
                                        </p:cTn>
                                        <p:tgtEl>
                                          <p:spTgt spid="81306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813068"/>
                                        </p:tgtEl>
                                        <p:attrNameLst>
                                          <p:attrName>style.visibility</p:attrName>
                                        </p:attrNameLst>
                                      </p:cBhvr>
                                      <p:to>
                                        <p:strVal val="visible"/>
                                      </p:to>
                                    </p:set>
                                    <p:animEffect transition="in" filter="dissolve">
                                      <p:cBhvr>
                                        <p:cTn id="40" dur="500"/>
                                        <p:tgtEl>
                                          <p:spTgt spid="81306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813069"/>
                                        </p:tgtEl>
                                        <p:attrNameLst>
                                          <p:attrName>style.visibility</p:attrName>
                                        </p:attrNameLst>
                                      </p:cBhvr>
                                      <p:to>
                                        <p:strVal val="visible"/>
                                      </p:to>
                                    </p:set>
                                    <p:animEffect transition="in" filter="dissolve">
                                      <p:cBhvr>
                                        <p:cTn id="43" dur="500"/>
                                        <p:tgtEl>
                                          <p:spTgt spid="813069"/>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xit" presetSubtype="6" fill="hold" grpId="1" nodeType="clickEffect">
                                  <p:stCondLst>
                                    <p:cond delay="0"/>
                                  </p:stCondLst>
                                  <p:childTnLst>
                                    <p:anim calcmode="lin" valueType="num">
                                      <p:cBhvr additive="base">
                                        <p:cTn id="47" dur="1000"/>
                                        <p:tgtEl>
                                          <p:spTgt spid="813069"/>
                                        </p:tgtEl>
                                        <p:attrNameLst>
                                          <p:attrName>ppt_x</p:attrName>
                                        </p:attrNameLst>
                                      </p:cBhvr>
                                      <p:tavLst>
                                        <p:tav tm="0">
                                          <p:val>
                                            <p:strVal val="ppt_x"/>
                                          </p:val>
                                        </p:tav>
                                        <p:tav tm="100000">
                                          <p:val>
                                            <p:strVal val="1+ppt_w/2"/>
                                          </p:val>
                                        </p:tav>
                                      </p:tavLst>
                                    </p:anim>
                                    <p:anim calcmode="lin" valueType="num">
                                      <p:cBhvr additive="base">
                                        <p:cTn id="48" dur="1000"/>
                                        <p:tgtEl>
                                          <p:spTgt spid="813069"/>
                                        </p:tgtEl>
                                        <p:attrNameLst>
                                          <p:attrName>ppt_y</p:attrName>
                                        </p:attrNameLst>
                                      </p:cBhvr>
                                      <p:tavLst>
                                        <p:tav tm="0">
                                          <p:val>
                                            <p:strVal val="ppt_y"/>
                                          </p:val>
                                        </p:tav>
                                        <p:tav tm="100000">
                                          <p:val>
                                            <p:strVal val="1+ppt_h/2"/>
                                          </p:val>
                                        </p:tav>
                                      </p:tavLst>
                                    </p:anim>
                                    <p:set>
                                      <p:cBhvr>
                                        <p:cTn id="49" dur="1" fill="hold">
                                          <p:stCondLst>
                                            <p:cond delay="999"/>
                                          </p:stCondLst>
                                        </p:cTn>
                                        <p:tgtEl>
                                          <p:spTgt spid="8130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065" grpId="0" animBg="1"/>
      <p:bldP spid="813065" grpId="1" animBg="1"/>
      <p:bldP spid="813067" grpId="0" animBg="1"/>
      <p:bldP spid="813067" grpId="1" animBg="1"/>
      <p:bldP spid="813069" grpId="0" animBg="1"/>
      <p:bldP spid="81306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734994"/>
          </a:xfrm>
        </p:spPr>
        <p:txBody>
          <a:bodyPr/>
          <a:lstStyle/>
          <a:p>
            <a:r>
              <a:rPr lang="en-US" dirty="0" smtClean="0"/>
              <a:t>Course Objective</a:t>
            </a:r>
            <a:endParaRPr lang="en-US" dirty="0"/>
          </a:p>
        </p:txBody>
      </p:sp>
      <p:sp>
        <p:nvSpPr>
          <p:cNvPr id="3" name="Content Placeholder 2"/>
          <p:cNvSpPr>
            <a:spLocks noGrp="1"/>
          </p:cNvSpPr>
          <p:nvPr>
            <p:ph idx="1"/>
          </p:nvPr>
        </p:nvSpPr>
        <p:spPr>
          <a:xfrm>
            <a:off x="457200" y="1071546"/>
            <a:ext cx="8229600" cy="5059379"/>
          </a:xfrm>
        </p:spPr>
        <p:txBody>
          <a:bodyPr/>
          <a:lstStyle/>
          <a:p>
            <a:pPr>
              <a:buNone/>
            </a:pPr>
            <a:r>
              <a:rPr lang="en-US" sz="2400" dirty="0" smtClean="0"/>
              <a:t>	To introduce students to the fundamental concepts of first and second law of thermodynamics</a:t>
            </a:r>
          </a:p>
          <a:p>
            <a:pPr>
              <a:buNone/>
            </a:pPr>
            <a:endParaRPr lang="en-US" sz="2400" b="1" dirty="0" smtClean="0"/>
          </a:p>
          <a:p>
            <a:pPr>
              <a:buNone/>
            </a:pPr>
            <a:r>
              <a:rPr lang="en-US" sz="2400" b="1" dirty="0" smtClean="0"/>
              <a:t>By the end of the course</a:t>
            </a:r>
            <a:r>
              <a:rPr lang="en-US" sz="2400" dirty="0" smtClean="0"/>
              <a:t>:</a:t>
            </a:r>
          </a:p>
          <a:p>
            <a:pPr>
              <a:buNone/>
            </a:pPr>
            <a:r>
              <a:rPr lang="en-US" sz="2400" dirty="0" smtClean="0"/>
              <a:t>At the end of the course, the student should be able to:</a:t>
            </a:r>
          </a:p>
          <a:p>
            <a:pPr>
              <a:buNone/>
            </a:pPr>
            <a:endParaRPr lang="en-GB" sz="2400" dirty="0" smtClean="0"/>
          </a:p>
          <a:p>
            <a:pPr lvl="0">
              <a:buNone/>
            </a:pPr>
            <a:r>
              <a:rPr lang="en-US" sz="2400" dirty="0" smtClean="0"/>
              <a:t>1. Apply the first and second laws of thermodynamics and their implications.</a:t>
            </a:r>
          </a:p>
          <a:p>
            <a:pPr lvl="0">
              <a:buNone/>
            </a:pPr>
            <a:endParaRPr lang="en-GB" sz="2400" dirty="0" smtClean="0"/>
          </a:p>
          <a:p>
            <a:pPr lvl="0">
              <a:buNone/>
            </a:pPr>
            <a:r>
              <a:rPr lang="en-US" sz="2400" dirty="0" smtClean="0"/>
              <a:t>2. Perform calculations on a process using thermodynamic principles.</a:t>
            </a:r>
            <a:endParaRPr lang="en-GB" sz="2400" dirty="0" smtClean="0"/>
          </a:p>
          <a:p>
            <a:pPr marL="514350" lvl="0" indent="-514350" latinLnBrk="1">
              <a:buFont typeface="+mj-lt"/>
              <a:buAutoNum type="arabicPeriod"/>
            </a:pPr>
            <a:endParaRPr lang="en-US" sz="2400" dirty="0" smtClean="0"/>
          </a:p>
          <a:p>
            <a:pPr>
              <a:buNone/>
            </a:pPr>
            <a:endParaRPr lang="en-US"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2"/>
          <p:cNvSpPr>
            <a:spLocks noRot="1" noChangeArrowheads="1"/>
          </p:cNvSpPr>
          <p:nvPr/>
        </p:nvSpPr>
        <p:spPr bwMode="auto">
          <a:xfrm>
            <a:off x="304800" y="100013"/>
            <a:ext cx="8540750" cy="1143000"/>
          </a:xfrm>
          <a:prstGeom prst="rect">
            <a:avLst/>
          </a:prstGeom>
          <a:noFill/>
          <a:ln w="9525">
            <a:noFill/>
            <a:miter lim="800000"/>
            <a:headEnd/>
            <a:tailEnd/>
          </a:ln>
          <a:effectLst/>
        </p:spPr>
        <p:txBody>
          <a:bodyPr anchor="ctr"/>
          <a:lstStyle/>
          <a:p>
            <a:pPr eaLnBrk="1" hangingPunct="1"/>
            <a:r>
              <a:rPr lang="en-US" sz="3600" b="0">
                <a:solidFill>
                  <a:srgbClr val="0027A2"/>
                </a:solidFill>
                <a:effectLst>
                  <a:outerShdw blurRad="38100" dist="38100" dir="2700000" algn="tl">
                    <a:srgbClr val="000000"/>
                  </a:outerShdw>
                </a:effectLst>
              </a:rPr>
              <a:t>Notes About the First Law</a:t>
            </a:r>
          </a:p>
        </p:txBody>
      </p:sp>
      <p:sp>
        <p:nvSpPr>
          <p:cNvPr id="816131" name="Rectangle 3"/>
          <p:cNvSpPr>
            <a:spLocks noRot="1" noChangeArrowheads="1"/>
          </p:cNvSpPr>
          <p:nvPr/>
        </p:nvSpPr>
        <p:spPr bwMode="auto">
          <a:xfrm>
            <a:off x="304800" y="1219200"/>
            <a:ext cx="8610600" cy="1905000"/>
          </a:xfrm>
          <a:prstGeom prst="rect">
            <a:avLst/>
          </a:prstGeom>
          <a:noFill/>
          <a:ln w="9525">
            <a:noFill/>
            <a:miter lim="800000"/>
            <a:headEnd/>
            <a:tailEnd/>
          </a:ln>
          <a:effectLst/>
        </p:spPr>
        <p:txBody>
          <a:bodyPr/>
          <a:lstStyle/>
          <a:p>
            <a:pPr marL="342900" indent="-342900" algn="l" eaLnBrk="1" hangingPunct="1">
              <a:spcBef>
                <a:spcPct val="20000"/>
              </a:spcBef>
              <a:buClr>
                <a:schemeClr val="hlink"/>
              </a:buClr>
              <a:buSzPct val="80000"/>
              <a:buFont typeface="Arial" pitchFamily="34" charset="0"/>
              <a:buChar char="►"/>
            </a:pPr>
            <a:r>
              <a:rPr lang="en-US" b="0">
                <a:solidFill>
                  <a:srgbClr val="0027A2"/>
                </a:solidFill>
              </a:rPr>
              <a:t>When a system undergoes an </a:t>
            </a:r>
            <a:r>
              <a:rPr lang="en-US" b="0" i="1">
                <a:solidFill>
                  <a:srgbClr val="FF0066"/>
                </a:solidFill>
              </a:rPr>
              <a:t>infinitesimal  </a:t>
            </a:r>
            <a:r>
              <a:rPr lang="en-US" b="0">
                <a:solidFill>
                  <a:srgbClr val="0027A2"/>
                </a:solidFill>
              </a:rPr>
              <a:t>change in state in which a small amount of </a:t>
            </a:r>
            <a:r>
              <a:rPr lang="en-US" b="0" i="1">
                <a:solidFill>
                  <a:srgbClr val="FF0066"/>
                </a:solidFill>
              </a:rPr>
              <a:t>energy dQ</a:t>
            </a:r>
            <a:r>
              <a:rPr lang="en-US" b="0" i="1">
                <a:solidFill>
                  <a:srgbClr val="0027A2"/>
                </a:solidFill>
              </a:rPr>
              <a:t>  </a:t>
            </a:r>
            <a:r>
              <a:rPr lang="en-US" b="0">
                <a:solidFill>
                  <a:srgbClr val="0027A2"/>
                </a:solidFill>
              </a:rPr>
              <a:t>is transferred by heat and a small amount of </a:t>
            </a:r>
            <a:r>
              <a:rPr lang="en-US" b="0" i="1">
                <a:solidFill>
                  <a:srgbClr val="FF0066"/>
                </a:solidFill>
              </a:rPr>
              <a:t>work dW</a:t>
            </a:r>
            <a:r>
              <a:rPr lang="en-US" b="0" i="1">
                <a:solidFill>
                  <a:srgbClr val="0027A2"/>
                </a:solidFill>
              </a:rPr>
              <a:t>  </a:t>
            </a:r>
            <a:r>
              <a:rPr lang="en-US" b="0">
                <a:solidFill>
                  <a:srgbClr val="0027A2"/>
                </a:solidFill>
              </a:rPr>
              <a:t>is done, the </a:t>
            </a:r>
            <a:r>
              <a:rPr lang="en-US" b="0" i="1">
                <a:solidFill>
                  <a:srgbClr val="FF0066"/>
                </a:solidFill>
              </a:rPr>
              <a:t>internal energy</a:t>
            </a:r>
            <a:r>
              <a:rPr lang="en-US" b="0">
                <a:solidFill>
                  <a:srgbClr val="0027A2"/>
                </a:solidFill>
              </a:rPr>
              <a:t> changes by a small amount :</a:t>
            </a:r>
          </a:p>
        </p:txBody>
      </p:sp>
      <p:graphicFrame>
        <p:nvGraphicFramePr>
          <p:cNvPr id="816132" name="Object 4"/>
          <p:cNvGraphicFramePr>
            <a:graphicFrameLocks noChangeAspect="1"/>
          </p:cNvGraphicFramePr>
          <p:nvPr/>
        </p:nvGraphicFramePr>
        <p:xfrm>
          <a:off x="3482975" y="2960688"/>
          <a:ext cx="2251075" cy="382587"/>
        </p:xfrm>
        <a:graphic>
          <a:graphicData uri="http://schemas.openxmlformats.org/presentationml/2006/ole">
            <p:oleObj spid="_x0000_s45058" name="Equation" r:id="rId3" imgW="1143000" imgH="215640" progId="">
              <p:embed/>
            </p:oleObj>
          </a:graphicData>
        </a:graphic>
      </p:graphicFrame>
      <p:sp>
        <p:nvSpPr>
          <p:cNvPr id="816134" name="Rectangle 6"/>
          <p:cNvSpPr>
            <a:spLocks noRot="1" noChangeArrowheads="1"/>
          </p:cNvSpPr>
          <p:nvPr/>
        </p:nvSpPr>
        <p:spPr bwMode="auto">
          <a:xfrm>
            <a:off x="838200" y="3581400"/>
            <a:ext cx="7848600" cy="609600"/>
          </a:xfrm>
          <a:prstGeom prst="rect">
            <a:avLst/>
          </a:prstGeom>
          <a:noFill/>
          <a:ln w="9525">
            <a:noFill/>
            <a:miter lim="800000"/>
            <a:headEnd/>
            <a:tailEnd/>
          </a:ln>
          <a:effectLst/>
        </p:spPr>
        <p:txBody>
          <a:bodyPr/>
          <a:lstStyle/>
          <a:p>
            <a:pPr marL="342900" indent="-342900" algn="l" eaLnBrk="1" hangingPunct="1">
              <a:spcBef>
                <a:spcPct val="20000"/>
              </a:spcBef>
              <a:buClr>
                <a:schemeClr val="hlink"/>
              </a:buClr>
              <a:buSzPct val="80000"/>
              <a:buFont typeface="Arial" pitchFamily="34" charset="0"/>
              <a:buNone/>
            </a:pPr>
            <a:r>
              <a:rPr lang="en-US" b="0">
                <a:solidFill>
                  <a:srgbClr val="800000"/>
                </a:solidFill>
                <a:effectLst>
                  <a:outerShdw blurRad="38100" dist="38100" dir="2700000" algn="tl">
                    <a:srgbClr val="000000"/>
                  </a:outerShdw>
                </a:effectLst>
              </a:rPr>
              <a:t>(first law of thermodynamics for infinitesimal processes)</a:t>
            </a:r>
          </a:p>
        </p:txBody>
      </p:sp>
      <p:graphicFrame>
        <p:nvGraphicFramePr>
          <p:cNvPr id="816135" name="Object 7"/>
          <p:cNvGraphicFramePr>
            <a:graphicFrameLocks noChangeAspect="1"/>
          </p:cNvGraphicFramePr>
          <p:nvPr/>
        </p:nvGraphicFramePr>
        <p:xfrm>
          <a:off x="3548063" y="4951413"/>
          <a:ext cx="2227262" cy="382587"/>
        </p:xfrm>
        <a:graphic>
          <a:graphicData uri="http://schemas.openxmlformats.org/presentationml/2006/ole">
            <p:oleObj spid="_x0000_s45059" name="Equation" r:id="rId4" imgW="1130040" imgH="215640" progId="">
              <p:embed/>
            </p:oleObj>
          </a:graphicData>
        </a:graphic>
      </p:graphicFrame>
      <p:sp>
        <p:nvSpPr>
          <p:cNvPr id="816136" name="Rectangle 8"/>
          <p:cNvSpPr>
            <a:spLocks noRot="1" noChangeArrowheads="1"/>
          </p:cNvSpPr>
          <p:nvPr/>
        </p:nvSpPr>
        <p:spPr bwMode="auto">
          <a:xfrm>
            <a:off x="609600" y="4267200"/>
            <a:ext cx="7848600" cy="609600"/>
          </a:xfrm>
          <a:prstGeom prst="rect">
            <a:avLst/>
          </a:prstGeom>
          <a:noFill/>
          <a:ln w="9525">
            <a:noFill/>
            <a:miter lim="800000"/>
            <a:headEnd/>
            <a:tailEnd/>
          </a:ln>
          <a:effectLst/>
        </p:spPr>
        <p:txBody>
          <a:bodyPr/>
          <a:lstStyle/>
          <a:p>
            <a:pPr marL="342900" indent="-342900" algn="l" eaLnBrk="1" hangingPunct="1">
              <a:spcBef>
                <a:spcPct val="20000"/>
              </a:spcBef>
              <a:buClr>
                <a:schemeClr val="hlink"/>
              </a:buClr>
              <a:buSzPct val="80000"/>
              <a:buFont typeface="Arial" pitchFamily="34" charset="0"/>
              <a:buChar char="►"/>
            </a:pPr>
            <a:r>
              <a:rPr lang="en-US" b="0">
                <a:solidFill>
                  <a:srgbClr val="0027A2"/>
                </a:solidFill>
              </a:rPr>
              <a:t>Because </a:t>
            </a:r>
            <a:r>
              <a:rPr lang="en-US" b="0" i="1">
                <a:solidFill>
                  <a:srgbClr val="0027A2"/>
                </a:solidFill>
              </a:rPr>
              <a:t>dQ  </a:t>
            </a:r>
            <a:r>
              <a:rPr lang="en-US" b="0">
                <a:solidFill>
                  <a:srgbClr val="0027A2"/>
                </a:solidFill>
              </a:rPr>
              <a:t>and </a:t>
            </a:r>
            <a:r>
              <a:rPr lang="en-US" b="0" i="1">
                <a:solidFill>
                  <a:srgbClr val="0027A2"/>
                </a:solidFill>
              </a:rPr>
              <a:t>dW  </a:t>
            </a:r>
            <a:r>
              <a:rPr lang="en-US" b="0">
                <a:solidFill>
                  <a:srgbClr val="0027A2"/>
                </a:solidFill>
              </a:rPr>
              <a:t>are </a:t>
            </a:r>
            <a:r>
              <a:rPr lang="en-US" b="0" i="1">
                <a:solidFill>
                  <a:srgbClr val="FF0066"/>
                </a:solidFill>
              </a:rPr>
              <a:t>inexact differentials</a:t>
            </a:r>
          </a:p>
        </p:txBody>
      </p:sp>
      <p:sp>
        <p:nvSpPr>
          <p:cNvPr id="816137" name="Line 9"/>
          <p:cNvSpPr>
            <a:spLocks noChangeShapeType="1"/>
          </p:cNvSpPr>
          <p:nvPr/>
        </p:nvSpPr>
        <p:spPr bwMode="auto">
          <a:xfrm>
            <a:off x="2514600" y="5135563"/>
            <a:ext cx="685800" cy="0"/>
          </a:xfrm>
          <a:prstGeom prst="line">
            <a:avLst/>
          </a:prstGeom>
          <a:noFill/>
          <a:ln w="28575">
            <a:solidFill>
              <a:srgbClr val="0027A2"/>
            </a:solidFill>
            <a:round/>
            <a:headEnd/>
            <a:tailEnd type="triangle" w="lg" len="med"/>
          </a:ln>
          <a:effectLst/>
        </p:spPr>
        <p:txBody>
          <a:bodyPr wrap="none"/>
          <a:lstStyle/>
          <a:p>
            <a:endParaRPr lang="en-GB"/>
          </a:p>
        </p:txBody>
      </p:sp>
      <p:graphicFrame>
        <p:nvGraphicFramePr>
          <p:cNvPr id="816138" name="Object 10"/>
          <p:cNvGraphicFramePr>
            <a:graphicFrameLocks noChangeAspect="1"/>
          </p:cNvGraphicFramePr>
          <p:nvPr/>
        </p:nvGraphicFramePr>
        <p:xfrm>
          <a:off x="3506788" y="5561013"/>
          <a:ext cx="2352675" cy="382587"/>
        </p:xfrm>
        <a:graphic>
          <a:graphicData uri="http://schemas.openxmlformats.org/presentationml/2006/ole">
            <p:oleObj spid="_x0000_s45060" name="Equation" r:id="rId5" imgW="1193760" imgH="215640" progId="">
              <p:embed/>
            </p:oleObj>
          </a:graphicData>
        </a:graphic>
      </p:graphicFrame>
      <p:sp>
        <p:nvSpPr>
          <p:cNvPr id="816139" name="Line 11"/>
          <p:cNvSpPr>
            <a:spLocks noChangeShapeType="1"/>
          </p:cNvSpPr>
          <p:nvPr/>
        </p:nvSpPr>
        <p:spPr bwMode="auto">
          <a:xfrm>
            <a:off x="2535238" y="5745163"/>
            <a:ext cx="685800" cy="0"/>
          </a:xfrm>
          <a:prstGeom prst="line">
            <a:avLst/>
          </a:prstGeom>
          <a:noFill/>
          <a:ln w="28575">
            <a:noFill/>
            <a:round/>
            <a:headEnd/>
            <a:tailEnd type="triangle" w="lg" len="med"/>
          </a:ln>
          <a:effectLst/>
        </p:spPr>
        <p:txBody>
          <a:bodyPr wrap="none"/>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16130"/>
                                        </p:tgtEl>
                                        <p:attrNameLst>
                                          <p:attrName>style.visibility</p:attrName>
                                        </p:attrNameLst>
                                      </p:cBhvr>
                                      <p:to>
                                        <p:strVal val="visible"/>
                                      </p:to>
                                    </p:set>
                                    <p:animEffect transition="in" filter="dissolve">
                                      <p:cBhvr>
                                        <p:cTn id="7" dur="500"/>
                                        <p:tgtEl>
                                          <p:spTgt spid="81613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iterate type="wd">
                                    <p:tmPct val="10000"/>
                                  </p:iterate>
                                  <p:childTnLst>
                                    <p:set>
                                      <p:cBhvr>
                                        <p:cTn id="11" dur="1" fill="hold">
                                          <p:stCondLst>
                                            <p:cond delay="0"/>
                                          </p:stCondLst>
                                        </p:cTn>
                                        <p:tgtEl>
                                          <p:spTgt spid="816131">
                                            <p:txEl>
                                              <p:pRg st="0" end="0"/>
                                            </p:txEl>
                                          </p:spTgt>
                                        </p:tgtEl>
                                        <p:attrNameLst>
                                          <p:attrName>style.visibility</p:attrName>
                                        </p:attrNameLst>
                                      </p:cBhvr>
                                      <p:to>
                                        <p:strVal val="visible"/>
                                      </p:to>
                                    </p:set>
                                    <p:animEffect transition="in" filter="strips(downRight)">
                                      <p:cBhvr>
                                        <p:cTn id="12" dur="1000"/>
                                        <p:tgtEl>
                                          <p:spTgt spid="8161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816132"/>
                                        </p:tgtEl>
                                        <p:attrNameLst>
                                          <p:attrName>style.visibility</p:attrName>
                                        </p:attrNameLst>
                                      </p:cBhvr>
                                      <p:to>
                                        <p:strVal val="visible"/>
                                      </p:to>
                                    </p:set>
                                    <p:animEffect transition="in" filter="strips(downRight)">
                                      <p:cBhvr>
                                        <p:cTn id="17" dur="1000"/>
                                        <p:tgtEl>
                                          <p:spTgt spid="816132"/>
                                        </p:tgtEl>
                                      </p:cBhvr>
                                    </p:animEffect>
                                  </p:childTnLst>
                                </p:cTn>
                              </p:par>
                            </p:childTnLst>
                          </p:cTn>
                        </p:par>
                        <p:par>
                          <p:cTn id="18" fill="hold">
                            <p:stCondLst>
                              <p:cond delay="1000"/>
                            </p:stCondLst>
                            <p:childTnLst>
                              <p:par>
                                <p:cTn id="19" presetID="18" presetClass="entr" presetSubtype="6" fill="hold" nodeType="afterEffect">
                                  <p:stCondLst>
                                    <p:cond delay="0"/>
                                  </p:stCondLst>
                                  <p:iterate type="wd">
                                    <p:tmPct val="10000"/>
                                  </p:iterate>
                                  <p:childTnLst>
                                    <p:set>
                                      <p:cBhvr>
                                        <p:cTn id="20" dur="1" fill="hold">
                                          <p:stCondLst>
                                            <p:cond delay="0"/>
                                          </p:stCondLst>
                                        </p:cTn>
                                        <p:tgtEl>
                                          <p:spTgt spid="816134">
                                            <p:txEl>
                                              <p:pRg st="0" end="0"/>
                                            </p:txEl>
                                          </p:spTgt>
                                        </p:tgtEl>
                                        <p:attrNameLst>
                                          <p:attrName>style.visibility</p:attrName>
                                        </p:attrNameLst>
                                      </p:cBhvr>
                                      <p:to>
                                        <p:strVal val="visible"/>
                                      </p:to>
                                    </p:set>
                                    <p:animEffect transition="in" filter="strips(downRight)">
                                      <p:cBhvr>
                                        <p:cTn id="21" dur="1000"/>
                                        <p:tgtEl>
                                          <p:spTgt spid="81613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nodeType="clickEffect">
                                  <p:stCondLst>
                                    <p:cond delay="0"/>
                                  </p:stCondLst>
                                  <p:iterate type="wd">
                                    <p:tmPct val="10000"/>
                                  </p:iterate>
                                  <p:childTnLst>
                                    <p:set>
                                      <p:cBhvr>
                                        <p:cTn id="25" dur="1" fill="hold">
                                          <p:stCondLst>
                                            <p:cond delay="0"/>
                                          </p:stCondLst>
                                        </p:cTn>
                                        <p:tgtEl>
                                          <p:spTgt spid="816136">
                                            <p:txEl>
                                              <p:pRg st="0" end="0"/>
                                            </p:txEl>
                                          </p:spTgt>
                                        </p:tgtEl>
                                        <p:attrNameLst>
                                          <p:attrName>style.visibility</p:attrName>
                                        </p:attrNameLst>
                                      </p:cBhvr>
                                      <p:to>
                                        <p:strVal val="visible"/>
                                      </p:to>
                                    </p:set>
                                    <p:animEffect transition="in" filter="strips(downRight)">
                                      <p:cBhvr>
                                        <p:cTn id="26" dur="1000"/>
                                        <p:tgtEl>
                                          <p:spTgt spid="81613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816137"/>
                                        </p:tgtEl>
                                        <p:attrNameLst>
                                          <p:attrName>style.visibility</p:attrName>
                                        </p:attrNameLst>
                                      </p:cBhvr>
                                      <p:to>
                                        <p:strVal val="visible"/>
                                      </p:to>
                                    </p:set>
                                    <p:animEffect transition="in" filter="strips(downRight)">
                                      <p:cBhvr>
                                        <p:cTn id="31" dur="1000"/>
                                        <p:tgtEl>
                                          <p:spTgt spid="816137"/>
                                        </p:tgtEl>
                                      </p:cBhvr>
                                    </p:animEffect>
                                  </p:childTnLst>
                                </p:cTn>
                              </p:par>
                            </p:childTnLst>
                          </p:cTn>
                        </p:par>
                        <p:par>
                          <p:cTn id="32" fill="hold">
                            <p:stCondLst>
                              <p:cond delay="1000"/>
                            </p:stCondLst>
                            <p:childTnLst>
                              <p:par>
                                <p:cTn id="33" presetID="18" presetClass="entr" presetSubtype="6" fill="hold" nodeType="afterEffect">
                                  <p:stCondLst>
                                    <p:cond delay="0"/>
                                  </p:stCondLst>
                                  <p:childTnLst>
                                    <p:set>
                                      <p:cBhvr>
                                        <p:cTn id="34" dur="1" fill="hold">
                                          <p:stCondLst>
                                            <p:cond delay="0"/>
                                          </p:stCondLst>
                                        </p:cTn>
                                        <p:tgtEl>
                                          <p:spTgt spid="816135"/>
                                        </p:tgtEl>
                                        <p:attrNameLst>
                                          <p:attrName>style.visibility</p:attrName>
                                        </p:attrNameLst>
                                      </p:cBhvr>
                                      <p:to>
                                        <p:strVal val="visible"/>
                                      </p:to>
                                    </p:set>
                                    <p:animEffect transition="in" filter="strips(downRight)">
                                      <p:cBhvr>
                                        <p:cTn id="35" dur="1000"/>
                                        <p:tgtEl>
                                          <p:spTgt spid="816135"/>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grpId="0" nodeType="clickEffect" nodePh="1">
                                  <p:stCondLst>
                                    <p:cond delay="0"/>
                                  </p:stCondLst>
                                  <p:endCondLst>
                                    <p:cond evt="begin" delay="0">
                                      <p:tn val="38"/>
                                    </p:cond>
                                  </p:endCondLst>
                                  <p:childTnLst>
                                    <p:set>
                                      <p:cBhvr>
                                        <p:cTn id="39" dur="1" fill="hold">
                                          <p:stCondLst>
                                            <p:cond delay="0"/>
                                          </p:stCondLst>
                                        </p:cTn>
                                        <p:tgtEl>
                                          <p:spTgt spid="816139"/>
                                        </p:tgtEl>
                                        <p:attrNameLst>
                                          <p:attrName>style.visibility</p:attrName>
                                        </p:attrNameLst>
                                      </p:cBhvr>
                                      <p:to>
                                        <p:strVal val="visible"/>
                                      </p:to>
                                    </p:set>
                                    <p:animEffect transition="in" filter="strips(downRight)">
                                      <p:cBhvr>
                                        <p:cTn id="40" dur="1000"/>
                                        <p:tgtEl>
                                          <p:spTgt spid="816139"/>
                                        </p:tgtEl>
                                      </p:cBhvr>
                                    </p:animEffect>
                                  </p:childTnLst>
                                </p:cTn>
                              </p:par>
                            </p:childTnLst>
                          </p:cTn>
                        </p:par>
                        <p:par>
                          <p:cTn id="41" fill="hold">
                            <p:stCondLst>
                              <p:cond delay="1000"/>
                            </p:stCondLst>
                            <p:childTnLst>
                              <p:par>
                                <p:cTn id="42" presetID="18" presetClass="entr" presetSubtype="6" fill="hold" nodeType="afterEffect">
                                  <p:stCondLst>
                                    <p:cond delay="0"/>
                                  </p:stCondLst>
                                  <p:childTnLst>
                                    <p:set>
                                      <p:cBhvr>
                                        <p:cTn id="43" dur="1" fill="hold">
                                          <p:stCondLst>
                                            <p:cond delay="0"/>
                                          </p:stCondLst>
                                        </p:cTn>
                                        <p:tgtEl>
                                          <p:spTgt spid="816138"/>
                                        </p:tgtEl>
                                        <p:attrNameLst>
                                          <p:attrName>style.visibility</p:attrName>
                                        </p:attrNameLst>
                                      </p:cBhvr>
                                      <p:to>
                                        <p:strVal val="visible"/>
                                      </p:to>
                                    </p:set>
                                    <p:animEffect transition="in" filter="strips(downRight)">
                                      <p:cBhvr>
                                        <p:cTn id="44" dur="1000"/>
                                        <p:tgtEl>
                                          <p:spTgt spid="816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30" grpId="0"/>
      <p:bldP spid="816137" grpId="0" animBg="1"/>
      <p:bldP spid="81613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22238"/>
            <a:ext cx="7749480" cy="570458"/>
          </a:xfrm>
        </p:spPr>
        <p:txBody>
          <a:bodyPr/>
          <a:lstStyle/>
          <a:p>
            <a:r>
              <a:rPr lang="en-GB" sz="2800" dirty="0" smtClean="0"/>
              <a:t>Application of first law to reversible systems</a:t>
            </a:r>
            <a:endParaRPr lang="en-GB" sz="2800" dirty="0"/>
          </a:p>
        </p:txBody>
      </p:sp>
      <p:sp>
        <p:nvSpPr>
          <p:cNvPr id="3" name="Content Placeholder 2"/>
          <p:cNvSpPr>
            <a:spLocks noGrp="1"/>
          </p:cNvSpPr>
          <p:nvPr>
            <p:ph idx="1"/>
          </p:nvPr>
        </p:nvSpPr>
        <p:spPr>
          <a:xfrm>
            <a:off x="457200" y="908720"/>
            <a:ext cx="8229600" cy="5222205"/>
          </a:xfrm>
        </p:spPr>
        <p:txBody>
          <a:bodyPr/>
          <a:lstStyle/>
          <a:p>
            <a:r>
              <a:rPr lang="en-GB" sz="2400" dirty="0" smtClean="0"/>
              <a:t>A process is reversible when its direction can be reversed at any point by an infinitesimal change in external conditions.</a:t>
            </a:r>
            <a:endParaRPr lang="en-GB" sz="2400" dirty="0"/>
          </a:p>
        </p:txBody>
      </p:sp>
      <p:graphicFrame>
        <p:nvGraphicFramePr>
          <p:cNvPr id="44035" name="Object 3"/>
          <p:cNvGraphicFramePr>
            <a:graphicFrameLocks noChangeAspect="1"/>
          </p:cNvGraphicFramePr>
          <p:nvPr/>
        </p:nvGraphicFramePr>
        <p:xfrm>
          <a:off x="3707904" y="2636912"/>
          <a:ext cx="2880320" cy="3051175"/>
        </p:xfrm>
        <a:graphic>
          <a:graphicData uri="http://schemas.openxmlformats.org/presentationml/2006/ole">
            <p:oleObj spid="_x0000_s44035" name="Photo Editor Photo" r:id="rId3" imgW="5420482" imgH="7314286" progId="">
              <p:embed/>
            </p:oleObj>
          </a:graphicData>
        </a:graphic>
      </p:graphicFrame>
      <p:pic>
        <p:nvPicPr>
          <p:cNvPr id="7" name="Picture 2"/>
          <p:cNvPicPr>
            <a:picLocks noChangeAspect="1" noChangeArrowheads="1"/>
          </p:cNvPicPr>
          <p:nvPr/>
        </p:nvPicPr>
        <p:blipFill>
          <a:blip r:embed="rId4" cstate="print"/>
          <a:srcRect/>
          <a:stretch>
            <a:fillRect/>
          </a:stretch>
        </p:blipFill>
        <p:spPr bwMode="auto">
          <a:xfrm>
            <a:off x="1403648" y="2564904"/>
            <a:ext cx="1872208" cy="3168352"/>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44035"/>
                                        </p:tgtEl>
                                        <p:attrNameLst>
                                          <p:attrName>style.visibility</p:attrName>
                                        </p:attrNameLst>
                                      </p:cBhvr>
                                      <p:to>
                                        <p:strVal val="visible"/>
                                      </p:to>
                                    </p:set>
                                    <p:animEffect transition="in" filter="wipe(down)">
                                      <p:cBhvr>
                                        <p:cTn id="7" dur="580">
                                          <p:stCondLst>
                                            <p:cond delay="0"/>
                                          </p:stCondLst>
                                        </p:cTn>
                                        <p:tgtEl>
                                          <p:spTgt spid="44035"/>
                                        </p:tgtEl>
                                      </p:cBhvr>
                                    </p:animEffect>
                                    <p:anim calcmode="lin" valueType="num">
                                      <p:cBhvr>
                                        <p:cTn id="8" dur="1822" tmFilter="0,0; 0.14,0.36; 0.43,0.73; 0.71,0.91; 1.0,1.0">
                                          <p:stCondLst>
                                            <p:cond delay="0"/>
                                          </p:stCondLst>
                                        </p:cTn>
                                        <p:tgtEl>
                                          <p:spTgt spid="4403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403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403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403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4035"/>
                                        </p:tgtEl>
                                        <p:attrNameLst>
                                          <p:attrName>ppt_y</p:attrName>
                                        </p:attrNameLst>
                                      </p:cBhvr>
                                      <p:tavLst>
                                        <p:tav tm="0" fmla="#ppt_y-sin(pi*$)/81">
                                          <p:val>
                                            <p:fltVal val="0"/>
                                          </p:val>
                                        </p:tav>
                                        <p:tav tm="100000">
                                          <p:val>
                                            <p:fltVal val="1"/>
                                          </p:val>
                                        </p:tav>
                                      </p:tavLst>
                                    </p:anim>
                                    <p:animScale>
                                      <p:cBhvr>
                                        <p:cTn id="13" dur="26">
                                          <p:stCondLst>
                                            <p:cond delay="650"/>
                                          </p:stCondLst>
                                        </p:cTn>
                                        <p:tgtEl>
                                          <p:spTgt spid="44035"/>
                                        </p:tgtEl>
                                      </p:cBhvr>
                                      <p:to x="100000" y="60000"/>
                                    </p:animScale>
                                    <p:animScale>
                                      <p:cBhvr>
                                        <p:cTn id="14" dur="166" decel="50000">
                                          <p:stCondLst>
                                            <p:cond delay="676"/>
                                          </p:stCondLst>
                                        </p:cTn>
                                        <p:tgtEl>
                                          <p:spTgt spid="44035"/>
                                        </p:tgtEl>
                                      </p:cBhvr>
                                      <p:to x="100000" y="100000"/>
                                    </p:animScale>
                                    <p:animScale>
                                      <p:cBhvr>
                                        <p:cTn id="15" dur="26">
                                          <p:stCondLst>
                                            <p:cond delay="1312"/>
                                          </p:stCondLst>
                                        </p:cTn>
                                        <p:tgtEl>
                                          <p:spTgt spid="44035"/>
                                        </p:tgtEl>
                                      </p:cBhvr>
                                      <p:to x="100000" y="80000"/>
                                    </p:animScale>
                                    <p:animScale>
                                      <p:cBhvr>
                                        <p:cTn id="16" dur="166" decel="50000">
                                          <p:stCondLst>
                                            <p:cond delay="1338"/>
                                          </p:stCondLst>
                                        </p:cTn>
                                        <p:tgtEl>
                                          <p:spTgt spid="44035"/>
                                        </p:tgtEl>
                                      </p:cBhvr>
                                      <p:to x="100000" y="100000"/>
                                    </p:animScale>
                                    <p:animScale>
                                      <p:cBhvr>
                                        <p:cTn id="17" dur="26">
                                          <p:stCondLst>
                                            <p:cond delay="1642"/>
                                          </p:stCondLst>
                                        </p:cTn>
                                        <p:tgtEl>
                                          <p:spTgt spid="44035"/>
                                        </p:tgtEl>
                                      </p:cBhvr>
                                      <p:to x="100000" y="90000"/>
                                    </p:animScale>
                                    <p:animScale>
                                      <p:cBhvr>
                                        <p:cTn id="18" dur="166" decel="50000">
                                          <p:stCondLst>
                                            <p:cond delay="1668"/>
                                          </p:stCondLst>
                                        </p:cTn>
                                        <p:tgtEl>
                                          <p:spTgt spid="44035"/>
                                        </p:tgtEl>
                                      </p:cBhvr>
                                      <p:to x="100000" y="100000"/>
                                    </p:animScale>
                                    <p:animScale>
                                      <p:cBhvr>
                                        <p:cTn id="19" dur="26">
                                          <p:stCondLst>
                                            <p:cond delay="1808"/>
                                          </p:stCondLst>
                                        </p:cTn>
                                        <p:tgtEl>
                                          <p:spTgt spid="44035"/>
                                        </p:tgtEl>
                                      </p:cBhvr>
                                      <p:to x="100000" y="95000"/>
                                    </p:animScale>
                                    <p:animScale>
                                      <p:cBhvr>
                                        <p:cTn id="20" dur="166" decel="50000">
                                          <p:stCondLst>
                                            <p:cond delay="1834"/>
                                          </p:stCondLst>
                                        </p:cTn>
                                        <p:tgtEl>
                                          <p:spTgt spid="44035"/>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80">
                                          <p:stCondLst>
                                            <p:cond delay="0"/>
                                          </p:stCondLst>
                                        </p:cTn>
                                        <p:tgtEl>
                                          <p:spTgt spid="7"/>
                                        </p:tgtEl>
                                      </p:cBhvr>
                                    </p:animEffect>
                                    <p:anim calcmode="lin" valueType="num">
                                      <p:cBhvr>
                                        <p:cTn id="2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9" dur="26">
                                          <p:stCondLst>
                                            <p:cond delay="650"/>
                                          </p:stCondLst>
                                        </p:cTn>
                                        <p:tgtEl>
                                          <p:spTgt spid="7"/>
                                        </p:tgtEl>
                                      </p:cBhvr>
                                      <p:to x="100000" y="60000"/>
                                    </p:animScale>
                                    <p:animScale>
                                      <p:cBhvr>
                                        <p:cTn id="30" dur="166" decel="50000">
                                          <p:stCondLst>
                                            <p:cond delay="676"/>
                                          </p:stCondLst>
                                        </p:cTn>
                                        <p:tgtEl>
                                          <p:spTgt spid="7"/>
                                        </p:tgtEl>
                                      </p:cBhvr>
                                      <p:to x="100000" y="100000"/>
                                    </p:animScale>
                                    <p:animScale>
                                      <p:cBhvr>
                                        <p:cTn id="31" dur="26">
                                          <p:stCondLst>
                                            <p:cond delay="1312"/>
                                          </p:stCondLst>
                                        </p:cTn>
                                        <p:tgtEl>
                                          <p:spTgt spid="7"/>
                                        </p:tgtEl>
                                      </p:cBhvr>
                                      <p:to x="100000" y="80000"/>
                                    </p:animScale>
                                    <p:animScale>
                                      <p:cBhvr>
                                        <p:cTn id="32" dur="166" decel="50000">
                                          <p:stCondLst>
                                            <p:cond delay="1338"/>
                                          </p:stCondLst>
                                        </p:cTn>
                                        <p:tgtEl>
                                          <p:spTgt spid="7"/>
                                        </p:tgtEl>
                                      </p:cBhvr>
                                      <p:to x="100000" y="100000"/>
                                    </p:animScale>
                                    <p:animScale>
                                      <p:cBhvr>
                                        <p:cTn id="33" dur="26">
                                          <p:stCondLst>
                                            <p:cond delay="1642"/>
                                          </p:stCondLst>
                                        </p:cTn>
                                        <p:tgtEl>
                                          <p:spTgt spid="7"/>
                                        </p:tgtEl>
                                      </p:cBhvr>
                                      <p:to x="100000" y="90000"/>
                                    </p:animScale>
                                    <p:animScale>
                                      <p:cBhvr>
                                        <p:cTn id="34" dur="166" decel="50000">
                                          <p:stCondLst>
                                            <p:cond delay="1668"/>
                                          </p:stCondLst>
                                        </p:cTn>
                                        <p:tgtEl>
                                          <p:spTgt spid="7"/>
                                        </p:tgtEl>
                                      </p:cBhvr>
                                      <p:to x="100000" y="100000"/>
                                    </p:animScale>
                                    <p:animScale>
                                      <p:cBhvr>
                                        <p:cTn id="35" dur="26">
                                          <p:stCondLst>
                                            <p:cond delay="1808"/>
                                          </p:stCondLst>
                                        </p:cTn>
                                        <p:tgtEl>
                                          <p:spTgt spid="7"/>
                                        </p:tgtEl>
                                      </p:cBhvr>
                                      <p:to x="100000" y="95000"/>
                                    </p:animScale>
                                    <p:animScale>
                                      <p:cBhvr>
                                        <p:cTn id="36"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5" name="Rectangle 3"/>
          <p:cNvSpPr>
            <a:spLocks noChangeArrowheads="1"/>
          </p:cNvSpPr>
          <p:nvPr/>
        </p:nvSpPr>
        <p:spPr bwMode="auto">
          <a:xfrm>
            <a:off x="0" y="0"/>
            <a:ext cx="8893175" cy="707886"/>
          </a:xfrm>
          <a:prstGeom prst="rect">
            <a:avLst/>
          </a:prstGeom>
          <a:noFill/>
          <a:ln w="9525">
            <a:noFill/>
            <a:miter lim="800000"/>
            <a:headEnd/>
            <a:tailEnd/>
          </a:ln>
        </p:spPr>
        <p:txBody>
          <a:bodyPr wrap="square">
            <a:spAutoFit/>
          </a:bodyPr>
          <a:lstStyle/>
          <a:p>
            <a:pPr algn="ctr">
              <a:spcBef>
                <a:spcPct val="50000"/>
              </a:spcBef>
            </a:pPr>
            <a:r>
              <a:rPr lang="en-US" sz="2000" b="1" dirty="0">
                <a:solidFill>
                  <a:srgbClr val="0000CC"/>
                </a:solidFill>
              </a:rPr>
              <a:t>The First Law of Thermodynamics. </a:t>
            </a:r>
            <a:r>
              <a:rPr lang="en-US" sz="2000" b="1" dirty="0" smtClean="0">
                <a:solidFill>
                  <a:srgbClr val="0000CC"/>
                </a:solidFill>
              </a:rPr>
              <a:t> A reversible constant volume process</a:t>
            </a:r>
            <a:endParaRPr lang="en-US" sz="2000" b="1" dirty="0">
              <a:solidFill>
                <a:srgbClr val="0000CC"/>
              </a:solidFill>
            </a:endParaRPr>
          </a:p>
        </p:txBody>
      </p:sp>
      <p:pic>
        <p:nvPicPr>
          <p:cNvPr id="3080" name="Picture 10"/>
          <p:cNvPicPr>
            <a:picLocks noChangeAspect="1" noChangeArrowheads="1"/>
          </p:cNvPicPr>
          <p:nvPr/>
        </p:nvPicPr>
        <p:blipFill>
          <a:blip r:embed="rId3" cstate="print"/>
          <a:srcRect/>
          <a:stretch>
            <a:fillRect/>
          </a:stretch>
        </p:blipFill>
        <p:spPr bwMode="auto">
          <a:xfrm>
            <a:off x="0" y="980728"/>
            <a:ext cx="3263900" cy="2952328"/>
          </a:xfrm>
          <a:prstGeom prst="rect">
            <a:avLst/>
          </a:prstGeom>
          <a:noFill/>
          <a:ln w="9525">
            <a:noFill/>
            <a:miter lim="800000"/>
            <a:headEnd/>
            <a:tailEnd/>
          </a:ln>
        </p:spPr>
      </p:pic>
      <p:sp>
        <p:nvSpPr>
          <p:cNvPr id="3083" name="Text Box 13"/>
          <p:cNvSpPr txBox="1">
            <a:spLocks noChangeArrowheads="1"/>
          </p:cNvSpPr>
          <p:nvPr/>
        </p:nvSpPr>
        <p:spPr bwMode="auto">
          <a:xfrm>
            <a:off x="3491880" y="908720"/>
            <a:ext cx="4824536" cy="1015663"/>
          </a:xfrm>
          <a:prstGeom prst="rect">
            <a:avLst/>
          </a:prstGeom>
          <a:noFill/>
          <a:ln w="9525">
            <a:noFill/>
            <a:miter lim="800000"/>
            <a:headEnd/>
            <a:tailEnd/>
          </a:ln>
        </p:spPr>
        <p:txBody>
          <a:bodyPr wrap="square">
            <a:spAutoFit/>
          </a:bodyPr>
          <a:lstStyle/>
          <a:p>
            <a:pPr>
              <a:spcBef>
                <a:spcPct val="50000"/>
              </a:spcBef>
            </a:pPr>
            <a:r>
              <a:rPr lang="en-US" sz="2000" dirty="0"/>
              <a:t>If heat is added at constant volume, no work is done, so the heat added equals to the increase in thermal energy </a:t>
            </a:r>
          </a:p>
        </p:txBody>
      </p:sp>
      <p:graphicFrame>
        <p:nvGraphicFramePr>
          <p:cNvPr id="3074" name="Object 14"/>
          <p:cNvGraphicFramePr>
            <a:graphicFrameLocks noChangeAspect="1"/>
          </p:cNvGraphicFramePr>
          <p:nvPr/>
        </p:nvGraphicFramePr>
        <p:xfrm>
          <a:off x="4140200" y="2060848"/>
          <a:ext cx="3259138" cy="3333229"/>
        </p:xfrm>
        <a:graphic>
          <a:graphicData uri="http://schemas.openxmlformats.org/presentationml/2006/ole">
            <p:oleObj spid="_x0000_s46082" name="Equation" r:id="rId4" imgW="1422360" imgH="1625400" progId="Equation.3">
              <p:embed/>
            </p:oleObj>
          </a:graphicData>
        </a:graphic>
      </p:graphicFrame>
      <p:sp>
        <p:nvSpPr>
          <p:cNvPr id="3085" name="Text Box 17"/>
          <p:cNvSpPr txBox="1">
            <a:spLocks noChangeArrowheads="1"/>
          </p:cNvSpPr>
          <p:nvPr/>
        </p:nvSpPr>
        <p:spPr bwMode="auto">
          <a:xfrm>
            <a:off x="2627784" y="5661248"/>
            <a:ext cx="6048375" cy="1015663"/>
          </a:xfrm>
          <a:prstGeom prst="rect">
            <a:avLst/>
          </a:prstGeom>
          <a:noFill/>
          <a:ln w="9525">
            <a:solidFill>
              <a:schemeClr val="tx2">
                <a:lumMod val="60000"/>
                <a:lumOff val="40000"/>
              </a:schemeClr>
            </a:solidFill>
            <a:miter lim="800000"/>
            <a:headEnd/>
            <a:tailEnd/>
          </a:ln>
        </p:spPr>
        <p:txBody>
          <a:bodyPr>
            <a:spAutoFit/>
          </a:bodyPr>
          <a:lstStyle/>
          <a:p>
            <a:pPr>
              <a:spcBef>
                <a:spcPct val="50000"/>
              </a:spcBef>
            </a:pPr>
            <a:r>
              <a:rPr lang="en-US" sz="2000" dirty="0"/>
              <a:t>Internal Energy is a state function, i.e. it is not dependent on the process, it only depends of the initial and final temperature</a:t>
            </a:r>
          </a:p>
        </p:txBody>
      </p:sp>
      <p:pic>
        <p:nvPicPr>
          <p:cNvPr id="46083" name="Picture 3"/>
          <p:cNvPicPr>
            <a:picLocks noChangeAspect="1" noChangeArrowheads="1"/>
          </p:cNvPicPr>
          <p:nvPr/>
        </p:nvPicPr>
        <p:blipFill>
          <a:blip r:embed="rId5" cstate="print"/>
          <a:srcRect/>
          <a:stretch>
            <a:fillRect/>
          </a:stretch>
        </p:blipFill>
        <p:spPr bwMode="auto">
          <a:xfrm>
            <a:off x="1" y="4077072"/>
            <a:ext cx="2627784" cy="2016224"/>
          </a:xfrm>
          <a:prstGeom prst="rect">
            <a:avLst/>
          </a:prstGeom>
          <a:noFill/>
          <a:ln w="9525">
            <a:noFill/>
            <a:miter lim="800000"/>
            <a:headEnd/>
            <a:tailEnd/>
          </a:ln>
        </p:spPr>
      </p:pic>
      <p:sp>
        <p:nvSpPr>
          <p:cNvPr id="16" name="TextBox 15"/>
          <p:cNvSpPr txBox="1"/>
          <p:nvPr/>
        </p:nvSpPr>
        <p:spPr>
          <a:xfrm>
            <a:off x="3923928" y="3563724"/>
            <a:ext cx="1800200" cy="369332"/>
          </a:xfrm>
          <a:prstGeom prst="rect">
            <a:avLst/>
          </a:prstGeom>
          <a:noFill/>
          <a:ln>
            <a:solidFill>
              <a:srgbClr val="00B0F0"/>
            </a:solidFill>
          </a:ln>
        </p:spPr>
        <p:txBody>
          <a:bodyPr wrap="square" rtlCol="0">
            <a:spAutoFit/>
          </a:bodyPr>
          <a:lstStyle/>
          <a:p>
            <a:endParaRPr lang="en-GB"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0" y="0"/>
            <a:ext cx="8893175" cy="369332"/>
          </a:xfrm>
          <a:prstGeom prst="rect">
            <a:avLst/>
          </a:prstGeom>
          <a:noFill/>
          <a:ln w="9525">
            <a:noFill/>
            <a:miter lim="800000"/>
            <a:headEnd/>
            <a:tailEnd/>
          </a:ln>
        </p:spPr>
        <p:txBody>
          <a:bodyPr>
            <a:spAutoFit/>
          </a:bodyPr>
          <a:lstStyle/>
          <a:p>
            <a:pPr algn="ctr">
              <a:spcBef>
                <a:spcPct val="50000"/>
              </a:spcBef>
            </a:pPr>
            <a:r>
              <a:rPr lang="en-US" b="1" dirty="0" smtClean="0">
                <a:solidFill>
                  <a:srgbClr val="0000CC"/>
                </a:solidFill>
              </a:rPr>
              <a:t>Reversible Constant Pressure Process</a:t>
            </a:r>
            <a:endParaRPr lang="en-US" sz="1800" b="1" dirty="0">
              <a:solidFill>
                <a:srgbClr val="0000CC"/>
              </a:solidFill>
            </a:endParaRPr>
          </a:p>
        </p:txBody>
      </p:sp>
      <p:pic>
        <p:nvPicPr>
          <p:cNvPr id="4105" name="Picture 7"/>
          <p:cNvPicPr>
            <a:picLocks noChangeAspect="1" noChangeArrowheads="1"/>
          </p:cNvPicPr>
          <p:nvPr/>
        </p:nvPicPr>
        <p:blipFill>
          <a:blip r:embed="rId3" cstate="print"/>
          <a:srcRect/>
          <a:stretch>
            <a:fillRect/>
          </a:stretch>
        </p:blipFill>
        <p:spPr bwMode="auto">
          <a:xfrm>
            <a:off x="0" y="260649"/>
            <a:ext cx="2795587" cy="3096344"/>
          </a:xfrm>
          <a:prstGeom prst="rect">
            <a:avLst/>
          </a:prstGeom>
          <a:noFill/>
          <a:ln w="9525">
            <a:noFill/>
            <a:miter lim="800000"/>
            <a:headEnd/>
            <a:tailEnd/>
          </a:ln>
        </p:spPr>
      </p:pic>
      <p:sp>
        <p:nvSpPr>
          <p:cNvPr id="4106" name="Text Box 9"/>
          <p:cNvSpPr txBox="1">
            <a:spLocks noChangeArrowheads="1"/>
          </p:cNvSpPr>
          <p:nvPr/>
        </p:nvSpPr>
        <p:spPr bwMode="auto">
          <a:xfrm>
            <a:off x="3635897" y="764704"/>
            <a:ext cx="4896543" cy="1200329"/>
          </a:xfrm>
          <a:prstGeom prst="rect">
            <a:avLst/>
          </a:prstGeom>
          <a:noFill/>
          <a:ln w="9525">
            <a:noFill/>
            <a:miter lim="800000"/>
            <a:headEnd/>
            <a:tailEnd/>
          </a:ln>
        </p:spPr>
        <p:txBody>
          <a:bodyPr wrap="square">
            <a:spAutoFit/>
          </a:bodyPr>
          <a:lstStyle/>
          <a:p>
            <a:pPr>
              <a:spcBef>
                <a:spcPct val="50000"/>
              </a:spcBef>
            </a:pPr>
            <a:r>
              <a:rPr lang="en-US" sz="1800" dirty="0"/>
              <a:t>If heat is added </a:t>
            </a:r>
            <a:r>
              <a:rPr lang="en-US" sz="1800" b="1" dirty="0">
                <a:solidFill>
                  <a:srgbClr val="0000CC"/>
                </a:solidFill>
              </a:rPr>
              <a:t>at constant pressure</a:t>
            </a:r>
            <a:r>
              <a:rPr lang="en-US" sz="1800" dirty="0"/>
              <a:t> the heat energy transferred will be used to expand the substance and to increase the internal energy</a:t>
            </a:r>
            <a:r>
              <a:rPr lang="en-US" sz="1800" dirty="0" smtClean="0"/>
              <a:t>.</a:t>
            </a:r>
            <a:endParaRPr lang="en-US" sz="1800" dirty="0"/>
          </a:p>
        </p:txBody>
      </p:sp>
      <p:graphicFrame>
        <p:nvGraphicFramePr>
          <p:cNvPr id="4100" name="Object 12"/>
          <p:cNvGraphicFramePr>
            <a:graphicFrameLocks noChangeAspect="1"/>
          </p:cNvGraphicFramePr>
          <p:nvPr/>
        </p:nvGraphicFramePr>
        <p:xfrm>
          <a:off x="3779838" y="2393950"/>
          <a:ext cx="3384550" cy="2763242"/>
        </p:xfrm>
        <a:graphic>
          <a:graphicData uri="http://schemas.openxmlformats.org/presentationml/2006/ole">
            <p:oleObj spid="_x0000_s47108" name="Equation" r:id="rId4" imgW="1676160" imgH="1625400" progId="Equation.3">
              <p:embed/>
            </p:oleObj>
          </a:graphicData>
        </a:graphic>
      </p:graphicFrame>
      <p:sp>
        <p:nvSpPr>
          <p:cNvPr id="4108" name="Text Box 13"/>
          <p:cNvSpPr txBox="1">
            <a:spLocks noChangeArrowheads="1"/>
          </p:cNvSpPr>
          <p:nvPr/>
        </p:nvSpPr>
        <p:spPr bwMode="auto">
          <a:xfrm>
            <a:off x="3635896" y="1916832"/>
            <a:ext cx="4787900" cy="369332"/>
          </a:xfrm>
          <a:prstGeom prst="rect">
            <a:avLst/>
          </a:prstGeom>
          <a:noFill/>
          <a:ln w="9525">
            <a:noFill/>
            <a:miter lim="800000"/>
            <a:headEnd/>
            <a:tailEnd/>
          </a:ln>
        </p:spPr>
        <p:txBody>
          <a:bodyPr>
            <a:spAutoFit/>
          </a:bodyPr>
          <a:lstStyle/>
          <a:p>
            <a:pPr>
              <a:spcBef>
                <a:spcPct val="50000"/>
              </a:spcBef>
            </a:pPr>
            <a:r>
              <a:rPr lang="en-US" sz="1800" dirty="0"/>
              <a:t>Applying the First Law </a:t>
            </a:r>
            <a:r>
              <a:rPr lang="en-US" sz="1800" dirty="0" smtClean="0"/>
              <a:t>of Thermodynamics</a:t>
            </a:r>
            <a:endParaRPr lang="en-US" sz="1800" dirty="0"/>
          </a:p>
        </p:txBody>
      </p:sp>
      <p:pic>
        <p:nvPicPr>
          <p:cNvPr id="47109" name="Picture 5"/>
          <p:cNvPicPr>
            <a:picLocks noChangeAspect="1" noChangeArrowheads="1"/>
          </p:cNvPicPr>
          <p:nvPr/>
        </p:nvPicPr>
        <p:blipFill>
          <a:blip r:embed="rId5" cstate="print"/>
          <a:srcRect/>
          <a:stretch>
            <a:fillRect/>
          </a:stretch>
        </p:blipFill>
        <p:spPr bwMode="auto">
          <a:xfrm>
            <a:off x="0" y="3618609"/>
            <a:ext cx="2699792" cy="2610543"/>
          </a:xfrm>
          <a:prstGeom prst="rect">
            <a:avLst/>
          </a:prstGeom>
          <a:noFill/>
          <a:ln w="9525">
            <a:noFill/>
            <a:miter lim="800000"/>
            <a:headEnd/>
            <a:tailEnd/>
          </a:ln>
        </p:spPr>
      </p:pic>
      <p:sp>
        <p:nvSpPr>
          <p:cNvPr id="14" name="Text Box 13"/>
          <p:cNvSpPr txBox="1">
            <a:spLocks noChangeArrowheads="1"/>
          </p:cNvSpPr>
          <p:nvPr/>
        </p:nvSpPr>
        <p:spPr bwMode="auto">
          <a:xfrm>
            <a:off x="3419872" y="5301208"/>
            <a:ext cx="4787900" cy="923330"/>
          </a:xfrm>
          <a:prstGeom prst="rect">
            <a:avLst/>
          </a:prstGeom>
          <a:solidFill>
            <a:schemeClr val="accent6">
              <a:lumMod val="60000"/>
              <a:lumOff val="40000"/>
            </a:schemeClr>
          </a:solidFill>
          <a:ln w="9525">
            <a:solidFill>
              <a:srgbClr val="FF0000"/>
            </a:solidFill>
            <a:miter lim="800000"/>
            <a:headEnd/>
            <a:tailEnd/>
          </a:ln>
        </p:spPr>
        <p:txBody>
          <a:bodyPr>
            <a:spAutoFit/>
          </a:bodyPr>
          <a:lstStyle/>
          <a:p>
            <a:pPr>
              <a:spcBef>
                <a:spcPct val="50000"/>
              </a:spcBef>
            </a:pPr>
            <a:r>
              <a:rPr lang="en-US" dirty="0" smtClean="0"/>
              <a:t>This introduces the concept of </a:t>
            </a:r>
            <a:r>
              <a:rPr lang="en-US" b="1" dirty="0" smtClean="0"/>
              <a:t>enthalpy, </a:t>
            </a:r>
            <a:r>
              <a:rPr lang="en-US" dirty="0" smtClean="0"/>
              <a:t>Which is the sum of Internal energy and PV work. It is also a state function.</a:t>
            </a:r>
            <a:endParaRPr lang="en-US" sz="1800" b="1"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786482"/>
          </a:xfrm>
        </p:spPr>
        <p:txBody>
          <a:bodyPr/>
          <a:lstStyle/>
          <a:p>
            <a:r>
              <a:rPr lang="en-GB" sz="3600" dirty="0" smtClean="0"/>
              <a:t>Degrees of Freedom/Phase rule</a:t>
            </a:r>
            <a:endParaRPr lang="en-GB" sz="3600" dirty="0"/>
          </a:p>
        </p:txBody>
      </p:sp>
      <p:sp>
        <p:nvSpPr>
          <p:cNvPr id="3" name="Content Placeholder 2"/>
          <p:cNvSpPr>
            <a:spLocks noGrp="1"/>
          </p:cNvSpPr>
          <p:nvPr>
            <p:ph idx="1"/>
          </p:nvPr>
        </p:nvSpPr>
        <p:spPr>
          <a:xfrm>
            <a:off x="457200" y="1268761"/>
            <a:ext cx="8229600" cy="2088232"/>
          </a:xfrm>
        </p:spPr>
        <p:txBody>
          <a:bodyPr/>
          <a:lstStyle/>
          <a:p>
            <a:pPr>
              <a:buNone/>
            </a:pPr>
            <a:r>
              <a:rPr lang="en-GB" b="1" dirty="0" smtClean="0"/>
              <a:t>F = 2-</a:t>
            </a:r>
            <a:r>
              <a:rPr lang="el-GR" b="1" dirty="0" smtClean="0"/>
              <a:t>π</a:t>
            </a:r>
            <a:r>
              <a:rPr lang="en-GB" b="1" dirty="0" smtClean="0"/>
              <a:t>+N</a:t>
            </a:r>
          </a:p>
          <a:p>
            <a:pPr>
              <a:buNone/>
            </a:pPr>
            <a:r>
              <a:rPr lang="en-GB" b="1" dirty="0" smtClean="0"/>
              <a:t>F is the degrees of freedom</a:t>
            </a:r>
          </a:p>
          <a:p>
            <a:pPr>
              <a:buNone/>
            </a:pPr>
            <a:r>
              <a:rPr lang="en-GB" b="1" dirty="0" smtClean="0"/>
              <a:t>N is the number of chemical species</a:t>
            </a:r>
          </a:p>
          <a:p>
            <a:pPr>
              <a:buNone/>
            </a:pPr>
            <a:r>
              <a:rPr lang="el-GR" b="1" dirty="0" smtClean="0"/>
              <a:t>Π</a:t>
            </a:r>
            <a:r>
              <a:rPr lang="en-GB" b="1" dirty="0" smtClean="0"/>
              <a:t> is the number of phases</a:t>
            </a:r>
            <a:endParaRPr lang="en-GB" b="1" dirty="0"/>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714474"/>
          </a:xfrm>
        </p:spPr>
        <p:txBody>
          <a:bodyPr/>
          <a:lstStyle/>
          <a:p>
            <a:r>
              <a:rPr lang="en-GB" sz="2800" dirty="0" smtClean="0"/>
              <a:t>Reversible Constant Temperature Process</a:t>
            </a:r>
            <a:endParaRPr lang="en-GB" sz="2800" dirty="0"/>
          </a:p>
        </p:txBody>
      </p:sp>
      <p:sp>
        <p:nvSpPr>
          <p:cNvPr id="4" name="Rectangle 3"/>
          <p:cNvSpPr/>
          <p:nvPr/>
        </p:nvSpPr>
        <p:spPr>
          <a:xfrm>
            <a:off x="0" y="1052736"/>
            <a:ext cx="8244408" cy="400110"/>
          </a:xfrm>
          <a:prstGeom prst="rect">
            <a:avLst/>
          </a:prstGeom>
        </p:spPr>
        <p:txBody>
          <a:bodyPr wrap="square">
            <a:spAutoFit/>
          </a:bodyPr>
          <a:lstStyle/>
          <a:p>
            <a:r>
              <a:rPr lang="en-GB" sz="2000" dirty="0" smtClean="0"/>
              <a:t>A </a:t>
            </a:r>
            <a:r>
              <a:rPr lang="en-GB" sz="2000" i="1" dirty="0" smtClean="0"/>
              <a:t>process at a constant temperature is called an </a:t>
            </a:r>
            <a:r>
              <a:rPr lang="en-GB" sz="2000" b="1" i="1" dirty="0" smtClean="0"/>
              <a:t>isothermal process</a:t>
            </a:r>
            <a:r>
              <a:rPr lang="en-GB" sz="2000" i="1" dirty="0" smtClean="0"/>
              <a:t>.</a:t>
            </a:r>
            <a:endParaRPr lang="en-GB" sz="2000" dirty="0"/>
          </a:p>
        </p:txBody>
      </p:sp>
      <p:sp>
        <p:nvSpPr>
          <p:cNvPr id="5" name="Rectangle 4"/>
          <p:cNvSpPr/>
          <p:nvPr/>
        </p:nvSpPr>
        <p:spPr>
          <a:xfrm>
            <a:off x="0" y="5408056"/>
            <a:ext cx="9144000" cy="1477328"/>
          </a:xfrm>
          <a:prstGeom prst="rect">
            <a:avLst/>
          </a:prstGeom>
        </p:spPr>
        <p:txBody>
          <a:bodyPr wrap="square">
            <a:spAutoFit/>
          </a:bodyPr>
          <a:lstStyle/>
          <a:p>
            <a:pPr algn="just"/>
            <a:r>
              <a:rPr lang="en-GB" dirty="0" smtClean="0"/>
              <a:t>When a working substance in a cylinder behind a piston expands from a high pressure to a low pressure there is a tendency for the temperature to fall. In an isothermal expansion heat must be added continuously in order to keep the temperature at the initial value. Similarly in an isothermal compression heat must be removed from the working substance continuously during the process.</a:t>
            </a:r>
            <a:endParaRPr lang="en-GB" dirty="0"/>
          </a:p>
        </p:txBody>
      </p:sp>
      <p:pic>
        <p:nvPicPr>
          <p:cNvPr id="49154" name="Picture 2"/>
          <p:cNvPicPr>
            <a:picLocks noChangeAspect="1" noChangeArrowheads="1"/>
          </p:cNvPicPr>
          <p:nvPr/>
        </p:nvPicPr>
        <p:blipFill>
          <a:blip r:embed="rId2" cstate="print"/>
          <a:srcRect r="53881"/>
          <a:stretch>
            <a:fillRect/>
          </a:stretch>
        </p:blipFill>
        <p:spPr bwMode="auto">
          <a:xfrm>
            <a:off x="72008" y="1772816"/>
            <a:ext cx="4067944" cy="3600400"/>
          </a:xfrm>
          <a:prstGeom prst="rect">
            <a:avLst/>
          </a:prstGeom>
          <a:noFill/>
          <a:ln w="9525">
            <a:noFill/>
            <a:miter lim="800000"/>
            <a:headEnd/>
            <a:tailEnd/>
          </a:ln>
        </p:spPr>
      </p:pic>
      <p:pic>
        <p:nvPicPr>
          <p:cNvPr id="7" name="Picture 6" descr="2008.jpg"/>
          <p:cNvPicPr>
            <a:picLocks noChangeAspect="1"/>
          </p:cNvPicPr>
          <p:nvPr/>
        </p:nvPicPr>
        <p:blipFill>
          <a:blip r:embed="rId3" cstate="print"/>
          <a:srcRect b="1815"/>
          <a:stretch>
            <a:fillRect/>
          </a:stretch>
        </p:blipFill>
        <p:spPr bwMode="auto">
          <a:xfrm>
            <a:off x="4355976" y="1556792"/>
            <a:ext cx="3657600" cy="3744416"/>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498450"/>
          </a:xfrm>
        </p:spPr>
        <p:txBody>
          <a:bodyPr/>
          <a:lstStyle/>
          <a:p>
            <a:r>
              <a:rPr lang="en-GB" sz="2400" dirty="0" smtClean="0"/>
              <a:t>Reversible Constant Temperature Process</a:t>
            </a:r>
            <a:endParaRPr lang="en-GB" sz="2400" dirty="0"/>
          </a:p>
        </p:txBody>
      </p:sp>
      <p:graphicFrame>
        <p:nvGraphicFramePr>
          <p:cNvPr id="50178" name="Object 12"/>
          <p:cNvGraphicFramePr>
            <a:graphicFrameLocks noChangeAspect="1"/>
          </p:cNvGraphicFramePr>
          <p:nvPr/>
        </p:nvGraphicFramePr>
        <p:xfrm>
          <a:off x="611188" y="1646262"/>
          <a:ext cx="6345237" cy="4591050"/>
        </p:xfrm>
        <a:graphic>
          <a:graphicData uri="http://schemas.openxmlformats.org/presentationml/2006/ole">
            <p:oleObj spid="_x0000_s50178" name="Equation" r:id="rId3" imgW="4038480" imgH="3238200" progId="Equation.3">
              <p:embed/>
            </p:oleObj>
          </a:graphicData>
        </a:graphic>
      </p:graphicFrame>
      <p:sp>
        <p:nvSpPr>
          <p:cNvPr id="5" name="Text Box 13"/>
          <p:cNvSpPr txBox="1">
            <a:spLocks noChangeArrowheads="1"/>
          </p:cNvSpPr>
          <p:nvPr/>
        </p:nvSpPr>
        <p:spPr bwMode="auto">
          <a:xfrm>
            <a:off x="611560" y="899428"/>
            <a:ext cx="4787900" cy="369332"/>
          </a:xfrm>
          <a:prstGeom prst="rect">
            <a:avLst/>
          </a:prstGeom>
          <a:noFill/>
          <a:ln w="9525">
            <a:noFill/>
            <a:miter lim="800000"/>
            <a:headEnd/>
            <a:tailEnd/>
          </a:ln>
        </p:spPr>
        <p:txBody>
          <a:bodyPr>
            <a:spAutoFit/>
          </a:bodyPr>
          <a:lstStyle/>
          <a:p>
            <a:pPr>
              <a:spcBef>
                <a:spcPct val="50000"/>
              </a:spcBef>
            </a:pPr>
            <a:r>
              <a:rPr lang="en-US" sz="1800" dirty="0"/>
              <a:t>Applying the First Law </a:t>
            </a:r>
            <a:r>
              <a:rPr lang="en-US" sz="1800" dirty="0" smtClean="0"/>
              <a:t>of Thermodynamics</a:t>
            </a:r>
            <a:endParaRPr lang="en-US" sz="1800" dirty="0"/>
          </a:p>
        </p:txBody>
      </p:sp>
      <p:sp>
        <p:nvSpPr>
          <p:cNvPr id="8" name="TextBox 7"/>
          <p:cNvSpPr txBox="1"/>
          <p:nvPr/>
        </p:nvSpPr>
        <p:spPr>
          <a:xfrm>
            <a:off x="539552" y="5589240"/>
            <a:ext cx="3816424" cy="646331"/>
          </a:xfrm>
          <a:prstGeom prst="rect">
            <a:avLst/>
          </a:prstGeom>
          <a:noFill/>
          <a:ln>
            <a:solidFill>
              <a:srgbClr val="FF0000"/>
            </a:solidFill>
          </a:ln>
        </p:spPr>
        <p:txBody>
          <a:bodyPr wrap="square" rtlCol="0">
            <a:spAutoFit/>
          </a:bodyPr>
          <a:lstStyle/>
          <a:p>
            <a:endParaRPr lang="en-GB" dirty="0" smtClean="0"/>
          </a:p>
          <a:p>
            <a:endParaRPr lang="en-GB" dirty="0"/>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498450"/>
          </a:xfrm>
        </p:spPr>
        <p:txBody>
          <a:bodyPr/>
          <a:lstStyle/>
          <a:p>
            <a:r>
              <a:rPr lang="en-GB" sz="2400" dirty="0" smtClean="0"/>
              <a:t>Adiabatic Process (Q=0)</a:t>
            </a:r>
            <a:endParaRPr lang="en-GB" sz="2400" dirty="0"/>
          </a:p>
        </p:txBody>
      </p:sp>
      <p:sp>
        <p:nvSpPr>
          <p:cNvPr id="6" name="Rectangle 5"/>
          <p:cNvSpPr/>
          <p:nvPr/>
        </p:nvSpPr>
        <p:spPr>
          <a:xfrm>
            <a:off x="0" y="764704"/>
            <a:ext cx="8748464" cy="369332"/>
          </a:xfrm>
          <a:prstGeom prst="rect">
            <a:avLst/>
          </a:prstGeom>
        </p:spPr>
        <p:txBody>
          <a:bodyPr wrap="square">
            <a:spAutoFit/>
          </a:bodyPr>
          <a:lstStyle/>
          <a:p>
            <a:r>
              <a:rPr lang="en-US" b="1" dirty="0" smtClean="0">
                <a:solidFill>
                  <a:srgbClr val="FF0000"/>
                </a:solidFill>
              </a:rPr>
              <a:t>Adiabatic</a:t>
            </a:r>
            <a:r>
              <a:rPr lang="en-US" b="1" dirty="0" smtClean="0"/>
              <a:t> process: </a:t>
            </a:r>
            <a:r>
              <a:rPr lang="en-US" b="1" dirty="0" smtClean="0">
                <a:solidFill>
                  <a:schemeClr val="hlink"/>
                </a:solidFill>
              </a:rPr>
              <a:t>no heat transfer</a:t>
            </a:r>
            <a:r>
              <a:rPr lang="en-US" b="1" dirty="0" smtClean="0"/>
              <a:t> between the system and the environment</a:t>
            </a:r>
            <a:endParaRPr lang="en-GB" dirty="0"/>
          </a:p>
        </p:txBody>
      </p:sp>
      <p:pic>
        <p:nvPicPr>
          <p:cNvPr id="7" name="Picture 14" descr="afg015"/>
          <p:cNvPicPr>
            <a:picLocks noChangeAspect="1" noChangeArrowheads="1"/>
          </p:cNvPicPr>
          <p:nvPr/>
        </p:nvPicPr>
        <p:blipFill>
          <a:blip r:embed="rId3" cstate="print"/>
          <a:srcRect/>
          <a:stretch>
            <a:fillRect/>
          </a:stretch>
        </p:blipFill>
        <p:spPr bwMode="auto">
          <a:xfrm>
            <a:off x="5580112" y="1484784"/>
            <a:ext cx="3213100" cy="4104456"/>
          </a:xfrm>
          <a:prstGeom prst="rect">
            <a:avLst/>
          </a:prstGeom>
          <a:noFill/>
          <a:ln w="9525">
            <a:noFill/>
            <a:miter lim="800000"/>
            <a:headEnd/>
            <a:tailEnd/>
          </a:ln>
        </p:spPr>
      </p:pic>
      <p:graphicFrame>
        <p:nvGraphicFramePr>
          <p:cNvPr id="427013" name="Object 5"/>
          <p:cNvGraphicFramePr>
            <a:graphicFrameLocks noChangeAspect="1"/>
          </p:cNvGraphicFramePr>
          <p:nvPr/>
        </p:nvGraphicFramePr>
        <p:xfrm>
          <a:off x="842963" y="1412776"/>
          <a:ext cx="3554412" cy="542925"/>
        </p:xfrm>
        <a:graphic>
          <a:graphicData uri="http://schemas.openxmlformats.org/presentationml/2006/ole">
            <p:oleObj spid="_x0000_s51203" name="Equation" r:id="rId4" imgW="1168200" imgH="177480" progId="Equation.3">
              <p:embed/>
            </p:oleObj>
          </a:graphicData>
        </a:graphic>
      </p:graphicFrame>
      <p:pic>
        <p:nvPicPr>
          <p:cNvPr id="9" name="Picture 8" descr="2105.jpg"/>
          <p:cNvPicPr>
            <a:picLocks noChangeAspect="1"/>
          </p:cNvPicPr>
          <p:nvPr/>
        </p:nvPicPr>
        <p:blipFill>
          <a:blip r:embed="rId5" cstate="print"/>
          <a:srcRect r="3718" b="4098"/>
          <a:stretch>
            <a:fillRect/>
          </a:stretch>
        </p:blipFill>
        <p:spPr bwMode="auto">
          <a:xfrm>
            <a:off x="611560" y="2132856"/>
            <a:ext cx="3888432" cy="3528392"/>
          </a:xfrm>
          <a:prstGeom prst="rect">
            <a:avLst/>
          </a:prstGeom>
          <a:noFill/>
          <a:ln w="9525">
            <a:noFill/>
            <a:miter lim="800000"/>
            <a:headEnd/>
            <a:tailEnd/>
          </a:ln>
        </p:spPr>
      </p:pic>
      <p:graphicFrame>
        <p:nvGraphicFramePr>
          <p:cNvPr id="449558" name="Object 22"/>
          <p:cNvGraphicFramePr>
            <a:graphicFrameLocks noChangeAspect="1"/>
          </p:cNvGraphicFramePr>
          <p:nvPr/>
        </p:nvGraphicFramePr>
        <p:xfrm>
          <a:off x="539552" y="5877272"/>
          <a:ext cx="3425825" cy="703709"/>
        </p:xfrm>
        <a:graphic>
          <a:graphicData uri="http://schemas.openxmlformats.org/presentationml/2006/ole">
            <p:oleObj spid="_x0000_s51204" name="Equation" r:id="rId6" imgW="1333500" imgH="330200" progId="Equation.3">
              <p:embed/>
            </p:oleObj>
          </a:graphicData>
        </a:graphic>
      </p:graphicFrame>
      <p:graphicFrame>
        <p:nvGraphicFramePr>
          <p:cNvPr id="449566" name="Object 30"/>
          <p:cNvGraphicFramePr>
            <a:graphicFrameLocks noChangeAspect="1"/>
          </p:cNvGraphicFramePr>
          <p:nvPr/>
        </p:nvGraphicFramePr>
        <p:xfrm>
          <a:off x="5868144" y="6021288"/>
          <a:ext cx="2251075" cy="512416"/>
        </p:xfrm>
        <a:graphic>
          <a:graphicData uri="http://schemas.openxmlformats.org/presentationml/2006/ole">
            <p:oleObj spid="_x0000_s51205" name="Equation" r:id="rId7" imgW="876300" imgH="203200" progId="Equation.3">
              <p:embed/>
            </p:oleObj>
          </a:graphicData>
        </a:graphic>
      </p:graphicFrame>
      <p:sp>
        <p:nvSpPr>
          <p:cNvPr id="12" name="Right Arrow 11"/>
          <p:cNvSpPr/>
          <p:nvPr/>
        </p:nvSpPr>
        <p:spPr>
          <a:xfrm>
            <a:off x="4283968" y="6165304"/>
            <a:ext cx="108012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323528" y="5949280"/>
            <a:ext cx="3672408" cy="646331"/>
          </a:xfrm>
          <a:prstGeom prst="rect">
            <a:avLst/>
          </a:prstGeom>
          <a:noFill/>
          <a:ln>
            <a:solidFill>
              <a:srgbClr val="00B0F0"/>
            </a:solidFill>
          </a:ln>
        </p:spPr>
        <p:txBody>
          <a:bodyPr wrap="square" rtlCol="0">
            <a:spAutoFit/>
          </a:bodyPr>
          <a:lstStyle/>
          <a:p>
            <a:endParaRPr lang="en-GB" dirty="0" smtClean="0"/>
          </a:p>
          <a:p>
            <a:endParaRPr lang="en-GB" dirty="0" smtClean="0"/>
          </a:p>
        </p:txBody>
      </p:sp>
      <p:sp>
        <p:nvSpPr>
          <p:cNvPr id="14" name="TextBox 13"/>
          <p:cNvSpPr txBox="1"/>
          <p:nvPr/>
        </p:nvSpPr>
        <p:spPr>
          <a:xfrm>
            <a:off x="5471592" y="5949280"/>
            <a:ext cx="3060848" cy="646331"/>
          </a:xfrm>
          <a:prstGeom prst="rect">
            <a:avLst/>
          </a:prstGeom>
          <a:noFill/>
          <a:ln>
            <a:solidFill>
              <a:srgbClr val="00B0F0"/>
            </a:solidFill>
          </a:ln>
        </p:spPr>
        <p:txBody>
          <a:bodyPr wrap="square" rtlCol="0">
            <a:spAutoFit/>
          </a:bodyPr>
          <a:lstStyle/>
          <a:p>
            <a:endParaRPr lang="en-GB" dirty="0" smtClean="0"/>
          </a:p>
          <a:p>
            <a:endParaRPr lang="en-GB"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70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ox(in)">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ox(i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449558"/>
                                        </p:tgtEl>
                                        <p:attrNameLst>
                                          <p:attrName>style.visibility</p:attrName>
                                        </p:attrNameLst>
                                      </p:cBhvr>
                                      <p:to>
                                        <p:strVal val="visible"/>
                                      </p:to>
                                    </p:set>
                                    <p:animEffect transition="in" filter="blinds(horizontal)">
                                      <p:cBhvr>
                                        <p:cTn id="21" dur="500"/>
                                        <p:tgtEl>
                                          <p:spTgt spid="449558"/>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22238"/>
            <a:ext cx="7749480" cy="498450"/>
          </a:xfrm>
        </p:spPr>
        <p:txBody>
          <a:bodyPr/>
          <a:lstStyle/>
          <a:p>
            <a:r>
              <a:rPr lang="en-GB" sz="2800" dirty="0" smtClean="0"/>
              <a:t>Work done in a reversible adiabatic process</a:t>
            </a:r>
            <a:endParaRPr lang="en-GB" sz="2800" dirty="0"/>
          </a:p>
        </p:txBody>
      </p:sp>
      <p:pic>
        <p:nvPicPr>
          <p:cNvPr id="4" name="Picture 3" descr="2105.jpg"/>
          <p:cNvPicPr>
            <a:picLocks noChangeAspect="1"/>
          </p:cNvPicPr>
          <p:nvPr/>
        </p:nvPicPr>
        <p:blipFill>
          <a:blip r:embed="rId3" cstate="print"/>
          <a:srcRect r="3718" b="4098"/>
          <a:stretch>
            <a:fillRect/>
          </a:stretch>
        </p:blipFill>
        <p:spPr bwMode="auto">
          <a:xfrm>
            <a:off x="5255568" y="764704"/>
            <a:ext cx="3888432" cy="3528392"/>
          </a:xfrm>
          <a:prstGeom prst="rect">
            <a:avLst/>
          </a:prstGeom>
          <a:noFill/>
          <a:ln w="9525">
            <a:noFill/>
            <a:miter lim="800000"/>
            <a:headEnd/>
            <a:tailEnd/>
          </a:ln>
        </p:spPr>
      </p:pic>
      <p:cxnSp>
        <p:nvCxnSpPr>
          <p:cNvPr id="6" name="Straight Connector 5"/>
          <p:cNvCxnSpPr/>
          <p:nvPr/>
        </p:nvCxnSpPr>
        <p:spPr>
          <a:xfrm>
            <a:off x="6228184" y="2060848"/>
            <a:ext cx="0" cy="1944216"/>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a:off x="7524328" y="3717032"/>
            <a:ext cx="0" cy="288032"/>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flipH="1">
            <a:off x="6228184" y="2276872"/>
            <a:ext cx="72008"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6228184" y="2420888"/>
            <a:ext cx="144016" cy="4320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6228184" y="2564904"/>
            <a:ext cx="216024"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6228184" y="2708920"/>
            <a:ext cx="288032" cy="64807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228184" y="2852936"/>
            <a:ext cx="360040" cy="8640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6228184" y="2924944"/>
            <a:ext cx="504056" cy="1080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6372200" y="3068960"/>
            <a:ext cx="432048" cy="9361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6516216" y="3212976"/>
            <a:ext cx="432048" cy="7920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660232" y="3356992"/>
            <a:ext cx="360040" cy="64807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6804248" y="3429000"/>
            <a:ext cx="360040"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7020272" y="3501008"/>
            <a:ext cx="288032" cy="5040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7164288" y="3645024"/>
            <a:ext cx="216024" cy="3600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395536" y="980728"/>
            <a:ext cx="4896544" cy="646331"/>
          </a:xfrm>
          <a:prstGeom prst="rect">
            <a:avLst/>
          </a:prstGeom>
        </p:spPr>
        <p:txBody>
          <a:bodyPr wrap="square">
            <a:spAutoFit/>
          </a:bodyPr>
          <a:lstStyle/>
          <a:p>
            <a:r>
              <a:rPr lang="en-GB" dirty="0" smtClean="0"/>
              <a:t>The work done is given by the shaded area, and this area can be evaluated by integration.</a:t>
            </a:r>
            <a:endParaRPr lang="en-GB" dirty="0"/>
          </a:p>
        </p:txBody>
      </p:sp>
      <p:graphicFrame>
        <p:nvGraphicFramePr>
          <p:cNvPr id="52226" name="Object 12"/>
          <p:cNvGraphicFramePr>
            <a:graphicFrameLocks noChangeAspect="1"/>
          </p:cNvGraphicFramePr>
          <p:nvPr/>
        </p:nvGraphicFramePr>
        <p:xfrm>
          <a:off x="611560" y="1844824"/>
          <a:ext cx="4589463" cy="4357688"/>
        </p:xfrm>
        <a:graphic>
          <a:graphicData uri="http://schemas.openxmlformats.org/presentationml/2006/ole">
            <p:oleObj spid="_x0000_s52226" name="Equation" r:id="rId4" imgW="2920680" imgH="3073320" progId="Equation.3">
              <p:embed/>
            </p:oleObj>
          </a:graphicData>
        </a:graphic>
      </p:graphicFrame>
      <p:sp>
        <p:nvSpPr>
          <p:cNvPr id="52" name="TextBox 51"/>
          <p:cNvSpPr txBox="1"/>
          <p:nvPr/>
        </p:nvSpPr>
        <p:spPr>
          <a:xfrm>
            <a:off x="467544" y="4941168"/>
            <a:ext cx="2016224" cy="1477328"/>
          </a:xfrm>
          <a:prstGeom prst="rect">
            <a:avLst/>
          </a:prstGeom>
          <a:noFill/>
          <a:ln>
            <a:solidFill>
              <a:srgbClr val="00B050"/>
            </a:solidFill>
          </a:ln>
        </p:spPr>
        <p:txBody>
          <a:bodyPr wrap="square" rtlCol="0">
            <a:spAutoFit/>
          </a:bodyPr>
          <a:lstStyle/>
          <a:p>
            <a:endParaRPr lang="en-GB" dirty="0" smtClean="0"/>
          </a:p>
          <a:p>
            <a:endParaRPr lang="en-GB" dirty="0" smtClean="0"/>
          </a:p>
          <a:p>
            <a:endParaRPr lang="en-GB" dirty="0" smtClean="0"/>
          </a:p>
          <a:p>
            <a:endParaRPr lang="en-GB" dirty="0" smtClean="0"/>
          </a:p>
          <a:p>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additive="base">
                                        <p:cTn id="51" dur="500" fill="hold"/>
                                        <p:tgtEl>
                                          <p:spTgt spid="43"/>
                                        </p:tgtEl>
                                        <p:attrNameLst>
                                          <p:attrName>ppt_x</p:attrName>
                                        </p:attrNameLst>
                                      </p:cBhvr>
                                      <p:tavLst>
                                        <p:tav tm="0">
                                          <p:val>
                                            <p:strVal val="#ppt_x"/>
                                          </p:val>
                                        </p:tav>
                                        <p:tav tm="100000">
                                          <p:val>
                                            <p:strVal val="#ppt_x"/>
                                          </p:val>
                                        </p:tav>
                                      </p:tavLst>
                                    </p:anim>
                                    <p:anim calcmode="lin" valueType="num">
                                      <p:cBhvr additive="base">
                                        <p:cTn id="52" dur="500" fill="hold"/>
                                        <p:tgtEl>
                                          <p:spTgt spid="4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500" fill="hold"/>
                                        <p:tgtEl>
                                          <p:spTgt spid="44"/>
                                        </p:tgtEl>
                                        <p:attrNameLst>
                                          <p:attrName>ppt_x</p:attrName>
                                        </p:attrNameLst>
                                      </p:cBhvr>
                                      <p:tavLst>
                                        <p:tav tm="0">
                                          <p:val>
                                            <p:strVal val="#ppt_x"/>
                                          </p:val>
                                        </p:tav>
                                        <p:tav tm="100000">
                                          <p:val>
                                            <p:strVal val="#ppt_x"/>
                                          </p:val>
                                        </p:tav>
                                      </p:tavLst>
                                    </p:anim>
                                    <p:anim calcmode="lin" valueType="num">
                                      <p:cBhvr additive="base">
                                        <p:cTn id="56" dur="500" fill="hold"/>
                                        <p:tgtEl>
                                          <p:spTgt spid="4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52226"/>
                                        </p:tgtEl>
                                        <p:attrNameLst>
                                          <p:attrName>style.visibility</p:attrName>
                                        </p:attrNameLst>
                                      </p:cBhvr>
                                      <p:to>
                                        <p:strVal val="visible"/>
                                      </p:to>
                                    </p:set>
                                    <p:anim calcmode="lin" valueType="num">
                                      <p:cBhvr additive="base">
                                        <p:cTn id="65" dur="500" fill="hold"/>
                                        <p:tgtEl>
                                          <p:spTgt spid="52226"/>
                                        </p:tgtEl>
                                        <p:attrNameLst>
                                          <p:attrName>ppt_x</p:attrName>
                                        </p:attrNameLst>
                                      </p:cBhvr>
                                      <p:tavLst>
                                        <p:tav tm="0">
                                          <p:val>
                                            <p:strVal val="#ppt_x"/>
                                          </p:val>
                                        </p:tav>
                                        <p:tav tm="100000">
                                          <p:val>
                                            <p:strVal val="#ppt_x"/>
                                          </p:val>
                                        </p:tav>
                                      </p:tavLst>
                                    </p:anim>
                                    <p:anim calcmode="lin" valueType="num">
                                      <p:cBhvr additive="base">
                                        <p:cTn id="66" dur="500" fill="hold"/>
                                        <p:tgtEl>
                                          <p:spTgt spid="52226"/>
                                        </p:tgtEl>
                                        <p:attrNameLst>
                                          <p:attrName>ppt_y</p:attrName>
                                        </p:attrNameLst>
                                      </p:cBhvr>
                                      <p:tavLst>
                                        <p:tav tm="0">
                                          <p:val>
                                            <p:strVal val="1+#ppt_h/2"/>
                                          </p:val>
                                        </p:tav>
                                        <p:tav tm="100000">
                                          <p:val>
                                            <p:strVal val="#ppt_y"/>
                                          </p:val>
                                        </p:tav>
                                      </p:tavLst>
                                    </p:anim>
                                  </p:childTnLst>
                                </p:cTn>
                              </p:par>
                              <p:par>
                                <p:cTn id="67" presetID="9"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dissolve">
                                      <p:cBhvr>
                                        <p:cTn id="6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0" y="0"/>
            <a:ext cx="6876256" cy="400110"/>
          </a:xfrm>
          <a:prstGeom prst="rect">
            <a:avLst/>
          </a:prstGeom>
          <a:noFill/>
          <a:ln w="9525">
            <a:noFill/>
            <a:miter lim="800000"/>
            <a:headEnd/>
            <a:tailEnd/>
          </a:ln>
        </p:spPr>
        <p:txBody>
          <a:bodyPr wrap="square">
            <a:spAutoFit/>
          </a:bodyPr>
          <a:lstStyle/>
          <a:p>
            <a:pPr marL="342900" indent="-342900">
              <a:spcBef>
                <a:spcPct val="50000"/>
              </a:spcBef>
            </a:pPr>
            <a:r>
              <a:rPr lang="en-US" sz="2000" b="1" dirty="0">
                <a:solidFill>
                  <a:srgbClr val="0000CC"/>
                </a:solidFill>
              </a:rPr>
              <a:t>The First Law of </a:t>
            </a:r>
            <a:r>
              <a:rPr lang="en-US" sz="2000" b="1" dirty="0" smtClean="0">
                <a:solidFill>
                  <a:srgbClr val="0000CC"/>
                </a:solidFill>
              </a:rPr>
              <a:t>Thermodynamics- Home Work</a:t>
            </a:r>
            <a:endParaRPr lang="en-US" sz="2000" b="1" dirty="0">
              <a:solidFill>
                <a:srgbClr val="0000CC"/>
              </a:solidFill>
            </a:endParaRPr>
          </a:p>
        </p:txBody>
      </p:sp>
      <p:pic>
        <p:nvPicPr>
          <p:cNvPr id="81923" name="Picture 3"/>
          <p:cNvPicPr>
            <a:picLocks noChangeAspect="1" noChangeArrowheads="1"/>
          </p:cNvPicPr>
          <p:nvPr/>
        </p:nvPicPr>
        <p:blipFill>
          <a:blip r:embed="rId2" cstate="print"/>
          <a:srcRect/>
          <a:stretch>
            <a:fillRect/>
          </a:stretch>
        </p:blipFill>
        <p:spPr bwMode="auto">
          <a:xfrm>
            <a:off x="1619672" y="3429000"/>
            <a:ext cx="5256584" cy="2972048"/>
          </a:xfrm>
          <a:prstGeom prst="rect">
            <a:avLst/>
          </a:prstGeom>
          <a:noFill/>
          <a:ln w="9525">
            <a:noFill/>
            <a:miter lim="800000"/>
            <a:headEnd/>
            <a:tailEnd/>
          </a:ln>
        </p:spPr>
      </p:pic>
      <p:sp>
        <p:nvSpPr>
          <p:cNvPr id="15364" name="Text Box 4"/>
          <p:cNvSpPr txBox="1">
            <a:spLocks noChangeArrowheads="1"/>
          </p:cNvSpPr>
          <p:nvPr/>
        </p:nvSpPr>
        <p:spPr bwMode="auto">
          <a:xfrm>
            <a:off x="395536" y="802447"/>
            <a:ext cx="8497639" cy="2554545"/>
          </a:xfrm>
          <a:prstGeom prst="rect">
            <a:avLst/>
          </a:prstGeom>
          <a:noFill/>
          <a:ln w="9525">
            <a:noFill/>
            <a:miter lim="800000"/>
            <a:headEnd/>
            <a:tailEnd/>
          </a:ln>
        </p:spPr>
        <p:txBody>
          <a:bodyPr wrap="square">
            <a:spAutoFit/>
          </a:bodyPr>
          <a:lstStyle/>
          <a:p>
            <a:pPr>
              <a:spcBef>
                <a:spcPct val="50000"/>
              </a:spcBef>
            </a:pPr>
            <a:r>
              <a:rPr lang="en-US" sz="2000" dirty="0"/>
              <a:t>A </a:t>
            </a:r>
            <a:r>
              <a:rPr lang="en-US" sz="2000" dirty="0" err="1"/>
              <a:t>biatomic</a:t>
            </a:r>
            <a:r>
              <a:rPr lang="en-US" sz="2000" dirty="0"/>
              <a:t> ideal gas undergoes a cycle starting at point A (2 </a:t>
            </a:r>
            <a:r>
              <a:rPr lang="en-US" sz="2000" dirty="0" err="1"/>
              <a:t>atm</a:t>
            </a:r>
            <a:r>
              <a:rPr lang="en-US" sz="2000" dirty="0"/>
              <a:t>, 1L). Process from A to B is an expansion at constant pressure until the volume is 2.5 L, after which, it is cooled at constant volume until its pressure is 1 atm. It is then compressed at constant pressure until the volume is again 1L, after which it is heated at constant volume until it is back to its original state. Find (a) the work, heat and change of internal energy in each process (b) the total work done on the gas and the total heat added to it during the cycle.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858490"/>
          </a:xfrm>
        </p:spPr>
        <p:txBody>
          <a:bodyPr/>
          <a:lstStyle/>
          <a:p>
            <a:r>
              <a:rPr lang="en-GB" sz="2400" dirty="0" smtClean="0"/>
              <a:t>Expectation of students (Analysis of class input)</a:t>
            </a:r>
            <a:endParaRPr lang="en-GB" sz="2400" dirty="0"/>
          </a:p>
        </p:txBody>
      </p:sp>
      <p:sp>
        <p:nvSpPr>
          <p:cNvPr id="3" name="Content Placeholder 2"/>
          <p:cNvSpPr>
            <a:spLocks noGrp="1"/>
          </p:cNvSpPr>
          <p:nvPr>
            <p:ph idx="1"/>
          </p:nvPr>
        </p:nvSpPr>
        <p:spPr>
          <a:xfrm>
            <a:off x="457200" y="1340768"/>
            <a:ext cx="8229600" cy="4790157"/>
          </a:xfrm>
        </p:spPr>
        <p:txBody>
          <a:bodyPr/>
          <a:lstStyle/>
          <a:p>
            <a:r>
              <a:rPr lang="en-GB" dirty="0" smtClean="0"/>
              <a:t>Understand and Apply</a:t>
            </a:r>
          </a:p>
          <a:p>
            <a:r>
              <a:rPr lang="en-GB" dirty="0" smtClean="0"/>
              <a:t>Understand and Pass </a:t>
            </a:r>
          </a:p>
          <a:p>
            <a:r>
              <a:rPr lang="en-GB" dirty="0" smtClean="0"/>
              <a:t>Interactive</a:t>
            </a:r>
          </a:p>
          <a:p>
            <a:r>
              <a:rPr lang="en-GB" dirty="0" smtClean="0"/>
              <a:t>Tutorial</a:t>
            </a:r>
          </a:p>
          <a:p>
            <a:r>
              <a:rPr lang="en-GB" dirty="0" smtClean="0"/>
              <a:t> Fairness </a:t>
            </a:r>
            <a:endParaRPr lang="en-GB" dirty="0"/>
          </a:p>
        </p:txBody>
      </p:sp>
      <p:graphicFrame>
        <p:nvGraphicFramePr>
          <p:cNvPr id="4" name="Chart 3"/>
          <p:cNvGraphicFramePr/>
          <p:nvPr/>
        </p:nvGraphicFramePr>
        <p:xfrm>
          <a:off x="2699792" y="2492896"/>
          <a:ext cx="6912768" cy="4176464"/>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40768"/>
            <a:ext cx="8892480" cy="1296144"/>
          </a:xfrm>
        </p:spPr>
        <p:txBody>
          <a:bodyPr/>
          <a:lstStyle/>
          <a:p>
            <a:r>
              <a:rPr lang="en-GB" dirty="0" smtClean="0"/>
              <a:t/>
            </a:r>
            <a:br>
              <a:rPr lang="en-GB" dirty="0" smtClean="0"/>
            </a:br>
            <a:r>
              <a:rPr lang="en-GB" dirty="0" smtClean="0"/>
              <a:t/>
            </a:r>
            <a:br>
              <a:rPr lang="en-GB" dirty="0" smtClean="0"/>
            </a:br>
            <a:r>
              <a:rPr lang="en-GB" dirty="0" smtClean="0"/>
              <a:t/>
            </a:r>
            <a:br>
              <a:rPr lang="en-GB" dirty="0" smtClean="0"/>
            </a:br>
            <a:r>
              <a:rPr lang="en-GB" dirty="0" smtClean="0"/>
              <a:t/>
            </a:r>
            <a:br>
              <a:rPr lang="en-GB" dirty="0" smtClean="0"/>
            </a:br>
            <a:r>
              <a:rPr lang="en-GB" dirty="0" smtClean="0"/>
              <a:t/>
            </a:r>
            <a:br>
              <a:rPr lang="en-GB" dirty="0" smtClean="0"/>
            </a:br>
            <a:r>
              <a:rPr lang="en-GB" dirty="0" smtClean="0"/>
              <a:t>OPEN SYSTEMS (FLOW SYSTEMS)</a:t>
            </a:r>
            <a:br>
              <a:rPr lang="en-GB" dirty="0" smtClean="0"/>
            </a:br>
            <a:endParaRPr lang="en-GB" dirty="0"/>
          </a:p>
        </p:txBody>
      </p:sp>
      <p:pic>
        <p:nvPicPr>
          <p:cNvPr id="112642" name="Picture 2" descr="Image result for first law of thermodynamics flow process"/>
          <p:cNvPicPr>
            <a:picLocks noChangeAspect="1" noChangeArrowheads="1"/>
          </p:cNvPicPr>
          <p:nvPr/>
        </p:nvPicPr>
        <p:blipFill>
          <a:blip r:embed="rId2" cstate="print"/>
          <a:srcRect t="29076" b="7274"/>
          <a:stretch>
            <a:fillRect/>
          </a:stretch>
        </p:blipFill>
        <p:spPr bwMode="auto">
          <a:xfrm>
            <a:off x="971600" y="2780928"/>
            <a:ext cx="6768752" cy="2808312"/>
          </a:xfrm>
          <a:prstGeom prst="rect">
            <a:avLst/>
          </a:prstGeom>
          <a:noFill/>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714474"/>
          </a:xfrm>
        </p:spPr>
        <p:txBody>
          <a:bodyPr/>
          <a:lstStyle/>
          <a:p>
            <a:r>
              <a:rPr lang="en-GB" dirty="0" smtClean="0"/>
              <a:t>Introduction</a:t>
            </a:r>
            <a:endParaRPr lang="en-GB" dirty="0"/>
          </a:p>
        </p:txBody>
      </p:sp>
      <p:sp>
        <p:nvSpPr>
          <p:cNvPr id="3" name="Content Placeholder 2"/>
          <p:cNvSpPr>
            <a:spLocks noGrp="1"/>
          </p:cNvSpPr>
          <p:nvPr>
            <p:ph idx="1"/>
          </p:nvPr>
        </p:nvSpPr>
        <p:spPr>
          <a:xfrm>
            <a:off x="457200" y="1268760"/>
            <a:ext cx="8229600" cy="4862165"/>
          </a:xfrm>
        </p:spPr>
        <p:txBody>
          <a:bodyPr/>
          <a:lstStyle/>
          <a:p>
            <a:r>
              <a:rPr lang="en-GB" sz="2400" dirty="0" smtClean="0"/>
              <a:t>The first law of thermodynamics also applies to flow (open) systems.</a:t>
            </a:r>
          </a:p>
          <a:p>
            <a:r>
              <a:rPr lang="en-GB" sz="2400" dirty="0" smtClean="0"/>
              <a:t>In open systems, there is transfer of both mass and energy across the boundary of the system.</a:t>
            </a:r>
          </a:p>
          <a:p>
            <a:r>
              <a:rPr lang="en-GB" sz="2400" dirty="0" smtClean="0"/>
              <a:t>The medium through which the fluid flows carrying with it mass and energy is called the CONTROL VOLUME (CV) and the boundaries is the CONTROL SURFACE </a:t>
            </a:r>
            <a:endParaRPr lang="en-GB" sz="2400" dirty="0"/>
          </a:p>
        </p:txBody>
      </p:sp>
      <p:sp>
        <p:nvSpPr>
          <p:cNvPr id="101378" name="AutoShape 2" descr="Image result for control volume and control surface in thermodynamic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01380" name="AutoShape 4" descr="Image result for control volume and control surface in thermodynamic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01382" name="AutoShape 6" descr="Image result for control volume and control surface in thermodynamic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01384" name="AutoShape 8" descr="Image result for control volume and control surface in thermodynamic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01385" name="Picture 9"/>
          <p:cNvPicPr>
            <a:picLocks noChangeAspect="1" noChangeArrowheads="1"/>
          </p:cNvPicPr>
          <p:nvPr/>
        </p:nvPicPr>
        <p:blipFill>
          <a:blip r:embed="rId2" cstate="print"/>
          <a:srcRect b="13324"/>
          <a:stretch>
            <a:fillRect/>
          </a:stretch>
        </p:blipFill>
        <p:spPr bwMode="auto">
          <a:xfrm>
            <a:off x="1187624" y="4221088"/>
            <a:ext cx="5328592" cy="208823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642466"/>
          </a:xfrm>
        </p:spPr>
        <p:txBody>
          <a:bodyPr/>
          <a:lstStyle/>
          <a:p>
            <a:r>
              <a:rPr lang="en-GB" dirty="0" smtClean="0"/>
              <a:t>Energy Balance Equation</a:t>
            </a:r>
            <a:endParaRPr lang="en-GB" dirty="0"/>
          </a:p>
        </p:txBody>
      </p:sp>
      <p:pic>
        <p:nvPicPr>
          <p:cNvPr id="4" name="Picture 3" descr="C:\Users\Cudjoe\Pictures\2009-08-23 lecnote\lecnote 001.jpg"/>
          <p:cNvPicPr/>
          <p:nvPr/>
        </p:nvPicPr>
        <p:blipFill>
          <a:blip r:embed="rId2" cstate="print">
            <a:lum bright="-10000" contrast="40000"/>
          </a:blip>
          <a:srcRect b="3913"/>
          <a:stretch>
            <a:fillRect/>
          </a:stretch>
        </p:blipFill>
        <p:spPr bwMode="auto">
          <a:xfrm>
            <a:off x="467544" y="692696"/>
            <a:ext cx="7560840" cy="2664296"/>
          </a:xfrm>
          <a:prstGeom prst="rect">
            <a:avLst/>
          </a:prstGeom>
          <a:noFill/>
          <a:ln w="9525">
            <a:noFill/>
            <a:miter lim="800000"/>
            <a:headEnd/>
            <a:tailEnd/>
          </a:ln>
        </p:spPr>
      </p:pic>
      <p:sp>
        <p:nvSpPr>
          <p:cNvPr id="5" name="Rectangle 4"/>
          <p:cNvSpPr/>
          <p:nvPr/>
        </p:nvSpPr>
        <p:spPr>
          <a:xfrm>
            <a:off x="2913411" y="3501008"/>
            <a:ext cx="2090637" cy="523220"/>
          </a:xfrm>
          <a:prstGeom prst="rect">
            <a:avLst/>
          </a:prstGeom>
        </p:spPr>
        <p:txBody>
          <a:bodyPr wrap="none">
            <a:spAutoFit/>
          </a:bodyPr>
          <a:lstStyle/>
          <a:p>
            <a:pPr>
              <a:buNone/>
            </a:pPr>
            <a:r>
              <a:rPr lang="el-GR" sz="2400" dirty="0" smtClean="0"/>
              <a:t>Δ</a:t>
            </a:r>
            <a:r>
              <a:rPr lang="en-GB" sz="2400" dirty="0" smtClean="0"/>
              <a:t>E  </a:t>
            </a:r>
            <a:r>
              <a:rPr lang="en-GB" sz="2800" dirty="0" smtClean="0"/>
              <a:t>= Q – W</a:t>
            </a:r>
          </a:p>
        </p:txBody>
      </p:sp>
      <p:sp>
        <p:nvSpPr>
          <p:cNvPr id="106497" name="Rectangle 1"/>
          <p:cNvSpPr>
            <a:spLocks noChangeArrowheads="1"/>
          </p:cNvSpPr>
          <p:nvPr/>
        </p:nvSpPr>
        <p:spPr bwMode="auto">
          <a:xfrm>
            <a:off x="611560" y="4266091"/>
            <a:ext cx="7992888" cy="26776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The energy E present within a system </a:t>
            </a:r>
            <a:r>
              <a:rPr kumimoji="0" lang="en-GB" sz="2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per unit mass </a:t>
            </a:r>
            <a:r>
              <a:rPr kumimoji="0" lang="en-GB"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can be classified in three ways as; </a:t>
            </a:r>
          </a:p>
          <a:p>
            <a:pPr marL="0" marR="0" lvl="0" indent="0" algn="just" defTabSz="914400" rtl="0" eaLnBrk="1" fontAlgn="base" latinLnBrk="0" hangingPunct="1">
              <a:lnSpc>
                <a:spcPct val="100000"/>
              </a:lnSpc>
              <a:spcBef>
                <a:spcPct val="0"/>
              </a:spcBef>
              <a:spcAft>
                <a:spcPct val="0"/>
              </a:spcAft>
              <a:buClrTx/>
              <a:buSzTx/>
              <a:buFontTx/>
              <a:buNone/>
              <a:tabLst/>
            </a:pPr>
            <a:r>
              <a:rPr lang="en-GB" sz="2400" dirty="0" smtClean="0">
                <a:latin typeface="Arial" pitchFamily="34" charset="0"/>
                <a:ea typeface="Times New Roman" pitchFamily="18" charset="0"/>
                <a:cs typeface="Arial" pitchFamily="34" charset="0"/>
              </a:rPr>
              <a:t>P</a:t>
            </a:r>
            <a:r>
              <a:rPr kumimoji="0" lang="en-GB" sz="2400" b="0" i="1" u="none" strike="noStrike" cap="none" normalizeH="0" baseline="0" dirty="0" smtClean="0">
                <a:ln>
                  <a:noFill/>
                </a:ln>
                <a:solidFill>
                  <a:schemeClr val="tx1"/>
                </a:solidFill>
                <a:effectLst/>
                <a:latin typeface="Arial" pitchFamily="34" charset="0"/>
                <a:ea typeface="Times New Roman" pitchFamily="18" charset="0"/>
                <a:cs typeface="Arial" pitchFamily="34" charset="0"/>
              </a:rPr>
              <a:t>otential energy</a:t>
            </a:r>
            <a:r>
              <a:rPr kumimoji="0" lang="en-GB"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GB" sz="24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zg</a:t>
            </a:r>
            <a:r>
              <a:rPr kumimoji="0" lang="en-GB"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GB"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p>
          <a:p>
            <a:pPr marL="0" marR="0" lvl="0" indent="0" algn="just" defTabSz="914400" rtl="0" eaLnBrk="1" fontAlgn="base" latinLnBrk="0" hangingPunct="1">
              <a:lnSpc>
                <a:spcPct val="100000"/>
              </a:lnSpc>
              <a:spcBef>
                <a:spcPct val="0"/>
              </a:spcBef>
              <a:spcAft>
                <a:spcPct val="0"/>
              </a:spcAft>
              <a:buClrTx/>
              <a:buSzTx/>
              <a:buFontTx/>
              <a:buNone/>
              <a:tabLst/>
            </a:pPr>
            <a:r>
              <a:rPr lang="en-GB" sz="2400" i="1" dirty="0" smtClean="0">
                <a:latin typeface="Arial" pitchFamily="34" charset="0"/>
                <a:ea typeface="Times New Roman" pitchFamily="18" charset="0"/>
                <a:cs typeface="Arial" pitchFamily="34" charset="0"/>
              </a:rPr>
              <a:t>K</a:t>
            </a:r>
            <a:r>
              <a:rPr kumimoji="0" lang="en-GB" sz="2400" b="0" i="1"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inetic energy</a:t>
            </a:r>
            <a:r>
              <a:rPr kumimoji="0" lang="en-GB"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(c</a:t>
            </a:r>
            <a:r>
              <a:rPr kumimoji="0" lang="en-GB" sz="2400" b="0" i="0" u="none" strike="noStrike" cap="none" normalizeH="0" baseline="30000" dirty="0" smtClean="0">
                <a:ln>
                  <a:noFill/>
                </a:ln>
                <a:solidFill>
                  <a:schemeClr val="tx1"/>
                </a:solidFill>
                <a:effectLst/>
                <a:latin typeface="Arial" pitchFamily="34" charset="0"/>
                <a:ea typeface="Times New Roman" pitchFamily="18" charset="0"/>
                <a:cs typeface="Arial" pitchFamily="34" charset="0"/>
              </a:rPr>
              <a:t>2</a:t>
            </a:r>
            <a:r>
              <a:rPr kumimoji="0" lang="en-GB"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/2) and </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lang="en-GB" sz="2400" i="1" dirty="0" smtClean="0">
                <a:latin typeface="Arial" pitchFamily="34" charset="0"/>
                <a:ea typeface="Times New Roman" pitchFamily="18" charset="0"/>
                <a:cs typeface="Arial" pitchFamily="34" charset="0"/>
              </a:rPr>
              <a:t>I</a:t>
            </a:r>
            <a:r>
              <a:rPr kumimoji="0" lang="en-GB" sz="2400" b="0" i="1" u="none" strike="noStrike" cap="none" normalizeH="0" baseline="0" dirty="0" smtClean="0">
                <a:ln>
                  <a:noFill/>
                </a:ln>
                <a:solidFill>
                  <a:schemeClr val="tx1"/>
                </a:solidFill>
                <a:effectLst/>
                <a:latin typeface="Arial" pitchFamily="34" charset="0"/>
                <a:ea typeface="Times New Roman" pitchFamily="18" charset="0"/>
                <a:cs typeface="Arial" pitchFamily="34" charset="0"/>
              </a:rPr>
              <a:t>nternal energy</a:t>
            </a:r>
            <a:r>
              <a:rPr kumimoji="0" lang="en-GB"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(U).</a:t>
            </a:r>
            <a:endParaRPr kumimoji="0" lang="en-GB"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1"/>
          <p:cNvSpPr>
            <a:spLocks noChangeArrowheads="1"/>
          </p:cNvSpPr>
          <p:nvPr/>
        </p:nvSpPr>
        <p:spPr bwMode="auto">
          <a:xfrm>
            <a:off x="0" y="200834"/>
            <a:ext cx="8028384" cy="707886"/>
          </a:xfrm>
          <a:prstGeom prst="rect">
            <a:avLst/>
          </a:prstGeom>
          <a:solidFill>
            <a:schemeClr val="accent6">
              <a:lumMod val="60000"/>
              <a:lumOff val="4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The rate of energy associated with mass flow in a control volume is given as </a:t>
            </a:r>
            <a:endParaRPr kumimoji="0" lang="en-GB"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107523"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107522"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1052736"/>
            <a:ext cx="7181598" cy="792088"/>
          </a:xfrm>
          <a:prstGeom prst="rect">
            <a:avLst/>
          </a:prstGeom>
          <a:noFill/>
        </p:spPr>
      </p:pic>
      <p:sp>
        <p:nvSpPr>
          <p:cNvPr id="107524" name="Rectangle 4"/>
          <p:cNvSpPr>
            <a:spLocks noChangeArrowheads="1"/>
          </p:cNvSpPr>
          <p:nvPr/>
        </p:nvSpPr>
        <p:spPr bwMode="auto">
          <a:xfrm>
            <a:off x="0" y="1763524"/>
            <a:ext cx="349188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b="0" i="1" u="none" strike="noStrike" cap="none" normalizeH="0" baseline="0" dirty="0" smtClean="0">
                <a:ln>
                  <a:noFill/>
                </a:ln>
                <a:solidFill>
                  <a:schemeClr val="tx1"/>
                </a:solidFill>
                <a:effectLst/>
                <a:latin typeface="Arial" pitchFamily="34" charset="0"/>
                <a:ea typeface="Times New Roman" pitchFamily="18" charset="0"/>
                <a:cs typeface="Arial" pitchFamily="34" charset="0"/>
              </a:rPr>
              <a:t>Net energy efflux from system</a:t>
            </a:r>
            <a:endParaRPr kumimoji="0" lang="en-GB" b="0" i="0" u="none" strike="noStrike" cap="none" normalizeH="0" baseline="0" dirty="0" smtClean="0">
              <a:ln>
                <a:noFill/>
              </a:ln>
              <a:solidFill>
                <a:schemeClr val="tx1"/>
              </a:solidFill>
              <a:effectLst/>
              <a:latin typeface="Arial" pitchFamily="34" charset="0"/>
              <a:cs typeface="Arial" pitchFamily="34" charset="0"/>
            </a:endParaRPr>
          </a:p>
        </p:txBody>
      </p:sp>
      <p:pic>
        <p:nvPicPr>
          <p:cNvPr id="107526"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2276872"/>
            <a:ext cx="6012160" cy="792088"/>
          </a:xfrm>
          <a:prstGeom prst="rect">
            <a:avLst/>
          </a:prstGeom>
          <a:noFill/>
        </p:spPr>
      </p:pic>
      <p:pic>
        <p:nvPicPr>
          <p:cNvPr id="107525"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3212976"/>
            <a:ext cx="6503948" cy="1008112"/>
          </a:xfrm>
          <a:prstGeom prst="rect">
            <a:avLst/>
          </a:prstGeom>
          <a:noFill/>
        </p:spPr>
      </p:pic>
      <p:sp>
        <p:nvSpPr>
          <p:cNvPr id="107527"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07528" name="Rectangle 8"/>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7529" name="Rectangle 9"/>
          <p:cNvSpPr>
            <a:spLocks noChangeArrowheads="1"/>
          </p:cNvSpPr>
          <p:nvPr/>
        </p:nvSpPr>
        <p:spPr bwMode="auto">
          <a:xfrm>
            <a:off x="0" y="14859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7530" name="Rectangle 10"/>
          <p:cNvSpPr>
            <a:spLocks noChangeArrowheads="1"/>
          </p:cNvSpPr>
          <p:nvPr/>
        </p:nvSpPr>
        <p:spPr bwMode="auto">
          <a:xfrm>
            <a:off x="0" y="4426246"/>
            <a:ext cx="7812360" cy="400110"/>
          </a:xfrm>
          <a:prstGeom prst="rect">
            <a:avLst/>
          </a:prstGeom>
          <a:solidFill>
            <a:srgbClr val="92D050"/>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The overall energy balance equation is therefore given as</a:t>
            </a:r>
            <a:endParaRPr kumimoji="0" lang="en-GB"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10753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107531" name="Picture 1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51521" y="5085184"/>
            <a:ext cx="7344816" cy="1152128"/>
          </a:xfrm>
          <a:prstGeom prst="rect">
            <a:avLst/>
          </a:prstGeom>
          <a:noFill/>
        </p:spPr>
      </p:pic>
      <p:sp>
        <p:nvSpPr>
          <p:cNvPr id="107533" name="Rectangle 13"/>
          <p:cNvSpPr>
            <a:spLocks noChangeArrowheads="1"/>
          </p:cNvSpPr>
          <p:nvPr/>
        </p:nvSpPr>
        <p:spPr bwMode="auto">
          <a:xfrm>
            <a:off x="0" y="10477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316416" cy="836712"/>
          </a:xfrm>
        </p:spPr>
        <p:txBody>
          <a:bodyPr/>
          <a:lstStyle/>
          <a:p>
            <a:r>
              <a:rPr lang="en-GB" sz="2000" dirty="0" smtClean="0"/>
              <a:t>For steady state, normal unidirectional and uniform flow, we have</a:t>
            </a:r>
            <a:endParaRPr lang="en-GB" sz="2000" dirty="0"/>
          </a:p>
        </p:txBody>
      </p:sp>
      <p:pic>
        <p:nvPicPr>
          <p:cNvPr id="4" name="Picture 1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1196752"/>
            <a:ext cx="7344816" cy="1152128"/>
          </a:xfrm>
          <a:prstGeom prst="rect">
            <a:avLst/>
          </a:prstGeom>
          <a:noFill/>
        </p:spPr>
      </p:pic>
      <p:cxnSp>
        <p:nvCxnSpPr>
          <p:cNvPr id="6" name="Straight Arrow Connector 5"/>
          <p:cNvCxnSpPr/>
          <p:nvPr/>
        </p:nvCxnSpPr>
        <p:spPr>
          <a:xfrm flipV="1">
            <a:off x="3851920" y="1052736"/>
            <a:ext cx="1584176" cy="129614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08546" name="Object 12"/>
          <p:cNvGraphicFramePr>
            <a:graphicFrameLocks noChangeAspect="1"/>
          </p:cNvGraphicFramePr>
          <p:nvPr/>
        </p:nvGraphicFramePr>
        <p:xfrm>
          <a:off x="529565" y="2348880"/>
          <a:ext cx="2602275" cy="792088"/>
        </p:xfrm>
        <a:graphic>
          <a:graphicData uri="http://schemas.openxmlformats.org/presentationml/2006/ole">
            <p:oleObj spid="_x0000_s108546" name="Equation" r:id="rId4" imgW="1244520" imgH="419040" progId="Equation.3">
              <p:embed/>
            </p:oleObj>
          </a:graphicData>
        </a:graphic>
      </p:graphicFrame>
      <p:cxnSp>
        <p:nvCxnSpPr>
          <p:cNvPr id="9" name="Straight Arrow Connector 8"/>
          <p:cNvCxnSpPr/>
          <p:nvPr/>
        </p:nvCxnSpPr>
        <p:spPr>
          <a:xfrm>
            <a:off x="827584" y="1052736"/>
            <a:ext cx="792088" cy="126000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08554" name="Rectangle 10"/>
          <p:cNvSpPr>
            <a:spLocks noChangeArrowheads="1"/>
          </p:cNvSpPr>
          <p:nvPr/>
        </p:nvSpPr>
        <p:spPr bwMode="auto">
          <a:xfrm>
            <a:off x="-1" y="3430741"/>
            <a:ext cx="8892481"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The work (W) which is energy per unit time can be divided into purely shaft work (Ws) and pressure-volume, (</a:t>
            </a:r>
            <a:r>
              <a:rPr kumimoji="0" lang="en-GB"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pV</a:t>
            </a:r>
            <a:r>
              <a:rPr kumimoji="0" lang="en-GB"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that is</a:t>
            </a:r>
            <a:endParaRPr kumimoji="0" lang="en-GB" b="0" i="0" u="none" strike="noStrike" cap="none" normalizeH="0" baseline="0" dirty="0" smtClean="0">
              <a:ln>
                <a:noFill/>
              </a:ln>
              <a:solidFill>
                <a:schemeClr val="tx1"/>
              </a:solidFill>
              <a:effectLst/>
              <a:latin typeface="Arial" pitchFamily="34" charset="0"/>
              <a:cs typeface="Arial" pitchFamily="34" charset="0"/>
            </a:endParaRPr>
          </a:p>
        </p:txBody>
      </p:sp>
      <p:sp>
        <p:nvSpPr>
          <p:cNvPr id="10855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pic>
        <p:nvPicPr>
          <p:cNvPr id="108555" name="Picture 1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560757" y="4149080"/>
            <a:ext cx="1746977" cy="432048"/>
          </a:xfrm>
          <a:prstGeom prst="rect">
            <a:avLst/>
          </a:prstGeom>
          <a:noFill/>
        </p:spPr>
      </p:pic>
      <p:sp>
        <p:nvSpPr>
          <p:cNvPr id="108557" name="Rectangle 13"/>
          <p:cNvSpPr>
            <a:spLocks noChangeArrowheads="1"/>
          </p:cNvSpPr>
          <p:nvPr/>
        </p:nvSpPr>
        <p:spPr bwMode="auto">
          <a:xfrm>
            <a:off x="0" y="6762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8559" name="Rectangle 15"/>
          <p:cNvSpPr>
            <a:spLocks noChangeArrowheads="1"/>
          </p:cNvSpPr>
          <p:nvPr/>
        </p:nvSpPr>
        <p:spPr bwMode="auto">
          <a:xfrm>
            <a:off x="35496" y="4706560"/>
            <a:ext cx="8352928" cy="7386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GB" dirty="0" smtClean="0">
                <a:latin typeface="Arial" pitchFamily="34" charset="0"/>
                <a:ea typeface="Times New Roman" pitchFamily="18" charset="0"/>
                <a:cs typeface="Arial" pitchFamily="34" charset="0"/>
              </a:rPr>
              <a:t>Also, the </a:t>
            </a:r>
            <a:r>
              <a:rPr kumimoji="0" lang="en-GB"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GB" sz="24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pV</a:t>
            </a:r>
            <a:r>
              <a:rPr kumimoji="0" lang="en-GB"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term and </a:t>
            </a:r>
            <a:r>
              <a:rPr kumimoji="0" lang="en-GB" sz="2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U</a:t>
            </a:r>
            <a:r>
              <a:rPr kumimoji="0" lang="en-GB"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term are combined using the definition of enthalpy, </a:t>
            </a:r>
            <a:r>
              <a:rPr kumimoji="0" lang="en-GB" sz="2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H</a:t>
            </a:r>
            <a:r>
              <a:rPr kumimoji="0" lang="en-GB"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GB"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b="0" i="0" u="none" strike="noStrike" cap="none" normalizeH="0" baseline="0" dirty="0" smtClean="0">
              <a:ln>
                <a:noFill/>
              </a:ln>
              <a:solidFill>
                <a:schemeClr val="tx1"/>
              </a:solidFill>
              <a:effectLst/>
              <a:latin typeface="Arial" pitchFamily="34" charset="0"/>
              <a:cs typeface="Arial" pitchFamily="34" charset="0"/>
            </a:endParaRPr>
          </a:p>
        </p:txBody>
      </p:sp>
      <p:pic>
        <p:nvPicPr>
          <p:cNvPr id="108558" name="Picture 1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501699" y="5512894"/>
            <a:ext cx="2189698" cy="508394"/>
          </a:xfrm>
          <a:prstGeom prst="rect">
            <a:avLst/>
          </a:prstGeom>
          <a:noFill/>
        </p:spPr>
      </p:pic>
      <p:graphicFrame>
        <p:nvGraphicFramePr>
          <p:cNvPr id="108560" name="Object 12"/>
          <p:cNvGraphicFramePr>
            <a:graphicFrameLocks noChangeAspect="1"/>
          </p:cNvGraphicFramePr>
          <p:nvPr/>
        </p:nvGraphicFramePr>
        <p:xfrm>
          <a:off x="5508922" y="836613"/>
          <a:ext cx="503238" cy="431800"/>
        </p:xfrm>
        <a:graphic>
          <a:graphicData uri="http://schemas.openxmlformats.org/presentationml/2006/ole">
            <p:oleObj spid="_x0000_s108560" name="Equation" r:id="rId7" imgW="126720" imgH="177480" progId="Equation.3">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8560"/>
                                        </p:tgtEl>
                                        <p:attrNameLst>
                                          <p:attrName>style.visibility</p:attrName>
                                        </p:attrNameLst>
                                      </p:cBhvr>
                                      <p:to>
                                        <p:strVal val="visible"/>
                                      </p:to>
                                    </p:set>
                                    <p:anim calcmode="lin" valueType="num">
                                      <p:cBhvr additive="base">
                                        <p:cTn id="11" dur="500" fill="hold"/>
                                        <p:tgtEl>
                                          <p:spTgt spid="108560"/>
                                        </p:tgtEl>
                                        <p:attrNameLst>
                                          <p:attrName>ppt_x</p:attrName>
                                        </p:attrNameLst>
                                      </p:cBhvr>
                                      <p:tavLst>
                                        <p:tav tm="0">
                                          <p:val>
                                            <p:strVal val="#ppt_x"/>
                                          </p:val>
                                        </p:tav>
                                        <p:tav tm="100000">
                                          <p:val>
                                            <p:strVal val="#ppt_x"/>
                                          </p:val>
                                        </p:tav>
                                      </p:tavLst>
                                    </p:anim>
                                    <p:anim calcmode="lin" valueType="num">
                                      <p:cBhvr additive="base">
                                        <p:cTn id="12" dur="500" fill="hold"/>
                                        <p:tgtEl>
                                          <p:spTgt spid="10856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8546"/>
                                        </p:tgtEl>
                                        <p:attrNameLst>
                                          <p:attrName>style.visibility</p:attrName>
                                        </p:attrNameLst>
                                      </p:cBhvr>
                                      <p:to>
                                        <p:strVal val="visible"/>
                                      </p:to>
                                    </p:set>
                                    <p:anim calcmode="lin" valueType="num">
                                      <p:cBhvr additive="base">
                                        <p:cTn id="21" dur="500" fill="hold"/>
                                        <p:tgtEl>
                                          <p:spTgt spid="108546"/>
                                        </p:tgtEl>
                                        <p:attrNameLst>
                                          <p:attrName>ppt_x</p:attrName>
                                        </p:attrNameLst>
                                      </p:cBhvr>
                                      <p:tavLst>
                                        <p:tav tm="0">
                                          <p:val>
                                            <p:strVal val="#ppt_x"/>
                                          </p:val>
                                        </p:tav>
                                        <p:tav tm="100000">
                                          <p:val>
                                            <p:strVal val="#ppt_x"/>
                                          </p:val>
                                        </p:tav>
                                      </p:tavLst>
                                    </p:anim>
                                    <p:anim calcmode="lin" valueType="num">
                                      <p:cBhvr additive="base">
                                        <p:cTn id="22" dur="500" fill="hold"/>
                                        <p:tgtEl>
                                          <p:spTgt spid="10854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8554"/>
                                        </p:tgtEl>
                                        <p:attrNameLst>
                                          <p:attrName>style.visibility</p:attrName>
                                        </p:attrNameLst>
                                      </p:cBhvr>
                                      <p:to>
                                        <p:strVal val="visible"/>
                                      </p:to>
                                    </p:set>
                                    <p:animEffect transition="in" filter="dissolve">
                                      <p:cBhvr>
                                        <p:cTn id="27" dur="500"/>
                                        <p:tgtEl>
                                          <p:spTgt spid="10855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8555"/>
                                        </p:tgtEl>
                                        <p:attrNameLst>
                                          <p:attrName>style.visibility</p:attrName>
                                        </p:attrNameLst>
                                      </p:cBhvr>
                                      <p:to>
                                        <p:strVal val="visible"/>
                                      </p:to>
                                    </p:set>
                                    <p:anim calcmode="lin" valueType="num">
                                      <p:cBhvr additive="base">
                                        <p:cTn id="32" dur="500" fill="hold"/>
                                        <p:tgtEl>
                                          <p:spTgt spid="108555"/>
                                        </p:tgtEl>
                                        <p:attrNameLst>
                                          <p:attrName>ppt_x</p:attrName>
                                        </p:attrNameLst>
                                      </p:cBhvr>
                                      <p:tavLst>
                                        <p:tav tm="0">
                                          <p:val>
                                            <p:strVal val="#ppt_x"/>
                                          </p:val>
                                        </p:tav>
                                        <p:tav tm="100000">
                                          <p:val>
                                            <p:strVal val="#ppt_x"/>
                                          </p:val>
                                        </p:tav>
                                      </p:tavLst>
                                    </p:anim>
                                    <p:anim calcmode="lin" valueType="num">
                                      <p:cBhvr additive="base">
                                        <p:cTn id="33" dur="500" fill="hold"/>
                                        <p:tgtEl>
                                          <p:spTgt spid="10855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08558"/>
                                        </p:tgtEl>
                                        <p:attrNameLst>
                                          <p:attrName>style.visibility</p:attrName>
                                        </p:attrNameLst>
                                      </p:cBhvr>
                                      <p:to>
                                        <p:strVal val="visible"/>
                                      </p:to>
                                    </p:set>
                                    <p:anim calcmode="lin" valueType="num">
                                      <p:cBhvr additive="base">
                                        <p:cTn id="38" dur="500" fill="hold"/>
                                        <p:tgtEl>
                                          <p:spTgt spid="108558"/>
                                        </p:tgtEl>
                                        <p:attrNameLst>
                                          <p:attrName>ppt_x</p:attrName>
                                        </p:attrNameLst>
                                      </p:cBhvr>
                                      <p:tavLst>
                                        <p:tav tm="0">
                                          <p:val>
                                            <p:strVal val="#ppt_x"/>
                                          </p:val>
                                        </p:tav>
                                        <p:tav tm="100000">
                                          <p:val>
                                            <p:strVal val="#ppt_x"/>
                                          </p:val>
                                        </p:tav>
                                      </p:tavLst>
                                    </p:anim>
                                    <p:anim calcmode="lin" valueType="num">
                                      <p:cBhvr additive="base">
                                        <p:cTn id="39" dur="500" fill="hold"/>
                                        <p:tgtEl>
                                          <p:spTgt spid="108558"/>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08559"/>
                                        </p:tgtEl>
                                        <p:attrNameLst>
                                          <p:attrName>style.visibility</p:attrName>
                                        </p:attrNameLst>
                                      </p:cBhvr>
                                      <p:to>
                                        <p:strVal val="visible"/>
                                      </p:to>
                                    </p:set>
                                    <p:anim calcmode="lin" valueType="num">
                                      <p:cBhvr additive="base">
                                        <p:cTn id="42" dur="500" fill="hold"/>
                                        <p:tgtEl>
                                          <p:spTgt spid="108559"/>
                                        </p:tgtEl>
                                        <p:attrNameLst>
                                          <p:attrName>ppt_x</p:attrName>
                                        </p:attrNameLst>
                                      </p:cBhvr>
                                      <p:tavLst>
                                        <p:tav tm="0">
                                          <p:val>
                                            <p:strVal val="#ppt_x"/>
                                          </p:val>
                                        </p:tav>
                                        <p:tav tm="100000">
                                          <p:val>
                                            <p:strVal val="#ppt_x"/>
                                          </p:val>
                                        </p:tav>
                                      </p:tavLst>
                                    </p:anim>
                                    <p:anim calcmode="lin" valueType="num">
                                      <p:cBhvr additive="base">
                                        <p:cTn id="43" dur="500" fill="hold"/>
                                        <p:tgtEl>
                                          <p:spTgt spid="1085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54" grpId="0"/>
      <p:bldP spid="10855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109569" name="Object 1"/>
          <p:cNvGraphicFramePr>
            <a:graphicFrameLocks noChangeAspect="1"/>
          </p:cNvGraphicFramePr>
          <p:nvPr/>
        </p:nvGraphicFramePr>
        <p:xfrm>
          <a:off x="323528" y="44624"/>
          <a:ext cx="7272808" cy="2679992"/>
        </p:xfrm>
        <a:graphic>
          <a:graphicData uri="http://schemas.openxmlformats.org/presentationml/2006/ole">
            <p:oleObj spid="_x0000_s109569" r:id="rId3" imgW="4241800" imgH="1701800" progId="">
              <p:embed/>
            </p:oleObj>
          </a:graphicData>
        </a:graphic>
      </p:graphicFrame>
      <p:sp>
        <p:nvSpPr>
          <p:cNvPr id="1095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109571" name="Object 3"/>
          <p:cNvGraphicFramePr>
            <a:graphicFrameLocks noChangeAspect="1"/>
          </p:cNvGraphicFramePr>
          <p:nvPr/>
        </p:nvGraphicFramePr>
        <p:xfrm>
          <a:off x="467544" y="3933056"/>
          <a:ext cx="6916922" cy="1080120"/>
        </p:xfrm>
        <a:graphic>
          <a:graphicData uri="http://schemas.openxmlformats.org/presentationml/2006/ole">
            <p:oleObj spid="_x0000_s109571" r:id="rId4" imgW="3175000" imgH="508000" progId="">
              <p:embed/>
            </p:oleObj>
          </a:graphicData>
        </a:graphic>
      </p:graphicFrame>
      <p:graphicFrame>
        <p:nvGraphicFramePr>
          <p:cNvPr id="109573" name="Object 12"/>
          <p:cNvGraphicFramePr>
            <a:graphicFrameLocks noChangeAspect="1"/>
          </p:cNvGraphicFramePr>
          <p:nvPr/>
        </p:nvGraphicFramePr>
        <p:xfrm>
          <a:off x="592138" y="2996952"/>
          <a:ext cx="3835846" cy="815975"/>
        </p:xfrm>
        <a:graphic>
          <a:graphicData uri="http://schemas.openxmlformats.org/presentationml/2006/ole">
            <p:oleObj spid="_x0000_s109573" name="Equation" r:id="rId5" imgW="1676160" imgH="431640" progId="Equation.3">
              <p:embed/>
            </p:oleObj>
          </a:graphicData>
        </a:graphic>
      </p:graphicFrame>
      <p:graphicFrame>
        <p:nvGraphicFramePr>
          <p:cNvPr id="109574" name="Object 6"/>
          <p:cNvGraphicFramePr>
            <a:graphicFrameLocks noChangeAspect="1"/>
          </p:cNvGraphicFramePr>
          <p:nvPr/>
        </p:nvGraphicFramePr>
        <p:xfrm>
          <a:off x="539552" y="5733256"/>
          <a:ext cx="6503817" cy="1008112"/>
        </p:xfrm>
        <a:graphic>
          <a:graphicData uri="http://schemas.openxmlformats.org/presentationml/2006/ole">
            <p:oleObj spid="_x0000_s109574" r:id="rId6" imgW="3073400" imgH="508000" progId="">
              <p:embed/>
            </p:oleObj>
          </a:graphicData>
        </a:graphic>
      </p:graphicFrame>
      <p:graphicFrame>
        <p:nvGraphicFramePr>
          <p:cNvPr id="109575" name="Object 12"/>
          <p:cNvGraphicFramePr>
            <a:graphicFrameLocks noChangeAspect="1"/>
          </p:cNvGraphicFramePr>
          <p:nvPr/>
        </p:nvGraphicFramePr>
        <p:xfrm>
          <a:off x="7819801" y="4177828"/>
          <a:ext cx="856655" cy="619324"/>
        </p:xfrm>
        <a:graphic>
          <a:graphicData uri="http://schemas.openxmlformats.org/presentationml/2006/ole">
            <p:oleObj spid="_x0000_s109575" name="Equation" r:id="rId7" imgW="215640" imgH="177480" progId="Equation.3">
              <p:embed/>
            </p:oleObj>
          </a:graphicData>
        </a:graphic>
      </p:graphicFrame>
      <p:graphicFrame>
        <p:nvGraphicFramePr>
          <p:cNvPr id="109576" name="Object 12"/>
          <p:cNvGraphicFramePr>
            <a:graphicFrameLocks noChangeAspect="1"/>
          </p:cNvGraphicFramePr>
          <p:nvPr/>
        </p:nvGraphicFramePr>
        <p:xfrm>
          <a:off x="7635875" y="6021288"/>
          <a:ext cx="1208088" cy="708025"/>
        </p:xfrm>
        <a:graphic>
          <a:graphicData uri="http://schemas.openxmlformats.org/presentationml/2006/ole">
            <p:oleObj spid="_x0000_s109576" name="Equation" r:id="rId8" imgW="304560" imgH="203040" progId="Equation.3">
              <p:embed/>
            </p:oleObj>
          </a:graphicData>
        </a:graphic>
      </p:graphicFrame>
      <p:sp>
        <p:nvSpPr>
          <p:cNvPr id="109577" name="Rectangle 9"/>
          <p:cNvSpPr>
            <a:spLocks noChangeArrowheads="1"/>
          </p:cNvSpPr>
          <p:nvPr/>
        </p:nvSpPr>
        <p:spPr bwMode="auto">
          <a:xfrm>
            <a:off x="467544" y="5023629"/>
            <a:ext cx="8208912"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Dividing through by </a:t>
            </a:r>
            <a:r>
              <a:rPr kumimoji="0" lang="en-GB" sz="2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m</a:t>
            </a:r>
            <a:r>
              <a:rPr kumimoji="0" lang="en-GB"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so that the equation is on mass basis,</a:t>
            </a:r>
            <a:endParaRPr kumimoji="0" lang="en-GB" sz="20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110593"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5536" y="2884934"/>
            <a:ext cx="8172400" cy="1192138"/>
          </a:xfrm>
          <a:prstGeom prst="rect">
            <a:avLst/>
          </a:prstGeom>
          <a:noFill/>
        </p:spPr>
      </p:pic>
      <p:sp>
        <p:nvSpPr>
          <p:cNvPr id="110595" name="Rectangle 3"/>
          <p:cNvSpPr>
            <a:spLocks noChangeArrowheads="1"/>
          </p:cNvSpPr>
          <p:nvPr/>
        </p:nvSpPr>
        <p:spPr bwMode="auto">
          <a:xfrm>
            <a:off x="0" y="8572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Title 1"/>
          <p:cNvSpPr>
            <a:spLocks noGrp="1"/>
          </p:cNvSpPr>
          <p:nvPr>
            <p:ph type="title"/>
          </p:nvPr>
        </p:nvSpPr>
        <p:spPr>
          <a:xfrm>
            <a:off x="0" y="1340768"/>
            <a:ext cx="8316416" cy="836712"/>
          </a:xfrm>
        </p:spPr>
        <p:txBody>
          <a:bodyPr/>
          <a:lstStyle/>
          <a:p>
            <a:pPr algn="ctr"/>
            <a:r>
              <a:rPr lang="en-GB" sz="2800" dirty="0" smtClean="0"/>
              <a:t>Steady State flow Energy Equation is given as</a:t>
            </a:r>
            <a:endParaRPr lang="en-GB" sz="2800" dirty="0"/>
          </a:p>
        </p:txBody>
      </p:sp>
      <p:sp>
        <p:nvSpPr>
          <p:cNvPr id="6" name="Rectangle 10"/>
          <p:cNvSpPr>
            <a:spLocks noChangeArrowheads="1"/>
          </p:cNvSpPr>
          <p:nvPr/>
        </p:nvSpPr>
        <p:spPr bwMode="auto">
          <a:xfrm>
            <a:off x="2267744" y="4509120"/>
            <a:ext cx="4572000" cy="1631216"/>
          </a:xfrm>
          <a:prstGeom prst="rect">
            <a:avLst/>
          </a:prstGeom>
          <a:solidFill>
            <a:srgbClr val="92D050"/>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GB" sz="2000" dirty="0" smtClean="0">
                <a:latin typeface="Arial" pitchFamily="34" charset="0"/>
                <a:cs typeface="Arial" pitchFamily="34" charset="0"/>
              </a:rPr>
              <a:t>v = velocity</a:t>
            </a:r>
          </a:p>
          <a:p>
            <a:pPr marL="0" marR="0" lvl="0" indent="0" defTabSz="914400" rtl="0" eaLnBrk="1" fontAlgn="base" latinLnBrk="0" hangingPunct="1">
              <a:lnSpc>
                <a:spcPct val="100000"/>
              </a:lnSpc>
              <a:spcBef>
                <a:spcPct val="0"/>
              </a:spcBef>
              <a:spcAft>
                <a:spcPct val="0"/>
              </a:spcAft>
              <a:buClrTx/>
              <a:buSzTx/>
              <a:buFontTx/>
              <a:buNone/>
              <a:tabLst/>
            </a:pPr>
            <a:r>
              <a:rPr lang="en-GB" sz="2000" dirty="0" smtClean="0">
                <a:latin typeface="Arial" pitchFamily="34" charset="0"/>
                <a:cs typeface="Arial" pitchFamily="34" charset="0"/>
              </a:rPr>
              <a:t>z = height</a:t>
            </a:r>
          </a:p>
          <a:p>
            <a:pPr marL="0" marR="0" lvl="0" indent="0" defTabSz="9144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smtClean="0">
                <a:ln>
                  <a:noFill/>
                </a:ln>
                <a:solidFill>
                  <a:schemeClr val="tx1"/>
                </a:solidFill>
                <a:effectLst/>
                <a:latin typeface="Arial" pitchFamily="34" charset="0"/>
                <a:cs typeface="Arial" pitchFamily="34" charset="0"/>
              </a:rPr>
              <a:t>H</a:t>
            </a:r>
            <a:r>
              <a:rPr kumimoji="0" lang="en-GB" sz="2000" b="0" i="0" u="none" strike="noStrike" cap="none" normalizeH="0" dirty="0" smtClean="0">
                <a:ln>
                  <a:noFill/>
                </a:ln>
                <a:solidFill>
                  <a:schemeClr val="tx1"/>
                </a:solidFill>
                <a:effectLst/>
                <a:latin typeface="Arial" pitchFamily="34" charset="0"/>
                <a:cs typeface="Arial" pitchFamily="34" charset="0"/>
              </a:rPr>
              <a:t> = Enthalpy</a:t>
            </a:r>
          </a:p>
          <a:p>
            <a:pPr marL="0" marR="0" lvl="0" indent="0" defTabSz="914400" rtl="0" eaLnBrk="1" fontAlgn="base" latinLnBrk="0" hangingPunct="1">
              <a:lnSpc>
                <a:spcPct val="100000"/>
              </a:lnSpc>
              <a:spcBef>
                <a:spcPct val="0"/>
              </a:spcBef>
              <a:spcAft>
                <a:spcPct val="0"/>
              </a:spcAft>
              <a:buClrTx/>
              <a:buSzTx/>
              <a:buFontTx/>
              <a:buNone/>
              <a:tabLst/>
            </a:pPr>
            <a:r>
              <a:rPr lang="en-GB" sz="2000" baseline="0" dirty="0" smtClean="0">
                <a:latin typeface="Arial" pitchFamily="34" charset="0"/>
                <a:cs typeface="Arial" pitchFamily="34" charset="0"/>
              </a:rPr>
              <a:t>Q</a:t>
            </a:r>
            <a:r>
              <a:rPr lang="en-GB" sz="2000" dirty="0" smtClean="0">
                <a:latin typeface="Arial" pitchFamily="34" charset="0"/>
                <a:cs typeface="Arial" pitchFamily="34" charset="0"/>
              </a:rPr>
              <a:t> = Heat transferred</a:t>
            </a:r>
          </a:p>
          <a:p>
            <a:pPr marL="0" marR="0" lvl="0" indent="0" defTabSz="9144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smtClean="0">
                <a:ln>
                  <a:noFill/>
                </a:ln>
                <a:solidFill>
                  <a:schemeClr val="tx1"/>
                </a:solidFill>
                <a:effectLst/>
                <a:latin typeface="Arial" pitchFamily="34" charset="0"/>
                <a:cs typeface="Arial" pitchFamily="34" charset="0"/>
              </a:rPr>
              <a:t>Ws</a:t>
            </a:r>
            <a:r>
              <a:rPr kumimoji="0" lang="en-GB" sz="2000" b="0" i="0" u="none" strike="noStrike" cap="none" normalizeH="0" dirty="0" smtClean="0">
                <a:ln>
                  <a:noFill/>
                </a:ln>
                <a:solidFill>
                  <a:schemeClr val="tx1"/>
                </a:solidFill>
                <a:effectLst/>
                <a:latin typeface="Arial" pitchFamily="34" charset="0"/>
                <a:cs typeface="Arial" pitchFamily="34" charset="0"/>
              </a:rPr>
              <a:t> = Shaft work</a:t>
            </a:r>
            <a:endParaRPr kumimoji="0" lang="en-GB" sz="20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8" name="Rectangle 3"/>
          <p:cNvSpPr>
            <a:spLocks noChangeArrowheads="1"/>
          </p:cNvSpPr>
          <p:nvPr/>
        </p:nvSpPr>
        <p:spPr bwMode="auto">
          <a:xfrm>
            <a:off x="0" y="0"/>
            <a:ext cx="8893175" cy="523220"/>
          </a:xfrm>
          <a:prstGeom prst="rect">
            <a:avLst/>
          </a:prstGeom>
          <a:noFill/>
          <a:ln w="9525">
            <a:noFill/>
            <a:miter lim="800000"/>
            <a:headEnd/>
            <a:tailEnd/>
          </a:ln>
        </p:spPr>
        <p:txBody>
          <a:bodyPr>
            <a:spAutoFit/>
          </a:bodyPr>
          <a:lstStyle/>
          <a:p>
            <a:pPr algn="ctr">
              <a:spcBef>
                <a:spcPct val="50000"/>
              </a:spcBef>
            </a:pPr>
            <a:r>
              <a:rPr lang="en-US" sz="2800" b="1" dirty="0" smtClean="0">
                <a:solidFill>
                  <a:srgbClr val="0000CC"/>
                </a:solidFill>
              </a:rPr>
              <a:t>Summary</a:t>
            </a:r>
            <a:endParaRPr lang="en-US" sz="2800" b="1" dirty="0">
              <a:solidFill>
                <a:srgbClr val="0000CC"/>
              </a:solidFill>
            </a:endParaRPr>
          </a:p>
        </p:txBody>
      </p:sp>
      <p:sp>
        <p:nvSpPr>
          <p:cNvPr id="17" name="Text Box 13"/>
          <p:cNvSpPr txBox="1">
            <a:spLocks noChangeArrowheads="1"/>
          </p:cNvSpPr>
          <p:nvPr/>
        </p:nvSpPr>
        <p:spPr bwMode="auto">
          <a:xfrm>
            <a:off x="827584" y="908720"/>
            <a:ext cx="7272808" cy="707886"/>
          </a:xfrm>
          <a:prstGeom prst="rect">
            <a:avLst/>
          </a:prstGeom>
          <a:noFill/>
          <a:ln w="9525">
            <a:noFill/>
            <a:miter lim="800000"/>
            <a:headEnd/>
            <a:tailEnd/>
          </a:ln>
        </p:spPr>
        <p:txBody>
          <a:bodyPr wrap="square">
            <a:spAutoFit/>
          </a:bodyPr>
          <a:lstStyle/>
          <a:p>
            <a:pPr>
              <a:spcBef>
                <a:spcPct val="50000"/>
              </a:spcBef>
            </a:pPr>
            <a:r>
              <a:rPr lang="en-US" sz="2000" dirty="0" smtClean="0"/>
              <a:t>At </a:t>
            </a:r>
            <a:r>
              <a:rPr lang="en-US" sz="2000" b="1" dirty="0"/>
              <a:t>constant volume</a:t>
            </a:r>
            <a:r>
              <a:rPr lang="en-US" sz="2000" dirty="0"/>
              <a:t>, no work is </a:t>
            </a:r>
            <a:r>
              <a:rPr lang="en-US" sz="2000" dirty="0" smtClean="0"/>
              <a:t>done (W = 0), </a:t>
            </a:r>
            <a:r>
              <a:rPr lang="en-US" sz="2000" dirty="0"/>
              <a:t>so the heat added equals to the increase in thermal energy </a:t>
            </a:r>
          </a:p>
        </p:txBody>
      </p:sp>
      <p:sp>
        <p:nvSpPr>
          <p:cNvPr id="18" name="Text Box 9"/>
          <p:cNvSpPr txBox="1">
            <a:spLocks noChangeArrowheads="1"/>
          </p:cNvSpPr>
          <p:nvPr/>
        </p:nvSpPr>
        <p:spPr bwMode="auto">
          <a:xfrm>
            <a:off x="755576" y="1916832"/>
            <a:ext cx="7272808" cy="1061829"/>
          </a:xfrm>
          <a:prstGeom prst="rect">
            <a:avLst/>
          </a:prstGeom>
          <a:noFill/>
          <a:ln w="9525">
            <a:noFill/>
            <a:miter lim="800000"/>
            <a:headEnd/>
            <a:tailEnd/>
          </a:ln>
        </p:spPr>
        <p:txBody>
          <a:bodyPr wrap="square">
            <a:spAutoFit/>
          </a:bodyPr>
          <a:lstStyle/>
          <a:p>
            <a:pPr>
              <a:spcBef>
                <a:spcPct val="50000"/>
              </a:spcBef>
            </a:pPr>
            <a:r>
              <a:rPr lang="en-US" sz="1800" dirty="0"/>
              <a:t>If heat is added </a:t>
            </a:r>
            <a:r>
              <a:rPr lang="en-US" sz="1800" b="1" dirty="0">
                <a:solidFill>
                  <a:srgbClr val="0000CC"/>
                </a:solidFill>
              </a:rPr>
              <a:t>at constant pressure</a:t>
            </a:r>
            <a:r>
              <a:rPr lang="en-US" sz="1800" dirty="0"/>
              <a:t> the heat energy transferred will be used to expand the substance and to increase the internal energy</a:t>
            </a:r>
            <a:r>
              <a:rPr lang="en-US" sz="1800" dirty="0" smtClean="0"/>
              <a:t>.</a:t>
            </a:r>
          </a:p>
          <a:p>
            <a:pPr>
              <a:spcBef>
                <a:spcPct val="50000"/>
              </a:spcBef>
            </a:pPr>
            <a:r>
              <a:rPr lang="en-US" dirty="0" smtClean="0"/>
              <a:t>W =P</a:t>
            </a:r>
            <a:r>
              <a:rPr lang="el-GR" dirty="0" smtClean="0"/>
              <a:t>Δ</a:t>
            </a:r>
            <a:r>
              <a:rPr lang="en-GB" dirty="0" smtClean="0"/>
              <a:t>V</a:t>
            </a:r>
            <a:endParaRPr lang="en-US" sz="1800" dirty="0"/>
          </a:p>
        </p:txBody>
      </p:sp>
      <p:sp>
        <p:nvSpPr>
          <p:cNvPr id="7" name="Text Box 9"/>
          <p:cNvSpPr txBox="1">
            <a:spLocks noChangeArrowheads="1"/>
          </p:cNvSpPr>
          <p:nvPr/>
        </p:nvSpPr>
        <p:spPr bwMode="auto">
          <a:xfrm>
            <a:off x="755576" y="3203684"/>
            <a:ext cx="7272808" cy="707886"/>
          </a:xfrm>
          <a:prstGeom prst="rect">
            <a:avLst/>
          </a:prstGeom>
          <a:noFill/>
          <a:ln w="9525">
            <a:noFill/>
            <a:miter lim="800000"/>
            <a:headEnd/>
            <a:tailEnd/>
          </a:ln>
        </p:spPr>
        <p:txBody>
          <a:bodyPr wrap="square">
            <a:spAutoFit/>
          </a:bodyPr>
          <a:lstStyle/>
          <a:p>
            <a:pPr>
              <a:spcBef>
                <a:spcPct val="50000"/>
              </a:spcBef>
            </a:pPr>
            <a:r>
              <a:rPr lang="en-US" sz="2000" dirty="0" smtClean="0"/>
              <a:t>At constant temperature, there is no change internal energy, </a:t>
            </a:r>
            <a:r>
              <a:rPr lang="el-GR" sz="2000" dirty="0" smtClean="0"/>
              <a:t>Δ</a:t>
            </a:r>
            <a:r>
              <a:rPr lang="en-GB" sz="2000" dirty="0" smtClean="0"/>
              <a:t>U =0</a:t>
            </a:r>
            <a:endParaRPr lang="en-US" sz="2000" dirty="0"/>
          </a:p>
        </p:txBody>
      </p:sp>
      <p:sp>
        <p:nvSpPr>
          <p:cNvPr id="8" name="Rectangle 7"/>
          <p:cNvSpPr/>
          <p:nvPr/>
        </p:nvSpPr>
        <p:spPr>
          <a:xfrm>
            <a:off x="755576" y="4017258"/>
            <a:ext cx="7128792" cy="707886"/>
          </a:xfrm>
          <a:prstGeom prst="rect">
            <a:avLst/>
          </a:prstGeom>
        </p:spPr>
        <p:txBody>
          <a:bodyPr wrap="square">
            <a:spAutoFit/>
          </a:bodyPr>
          <a:lstStyle/>
          <a:p>
            <a:r>
              <a:rPr lang="en-US" sz="2000" b="1" dirty="0" smtClean="0">
                <a:solidFill>
                  <a:srgbClr val="FF0000"/>
                </a:solidFill>
              </a:rPr>
              <a:t>Adiabatic</a:t>
            </a:r>
            <a:r>
              <a:rPr lang="en-US" sz="2000" b="1" dirty="0" smtClean="0"/>
              <a:t> process: </a:t>
            </a:r>
            <a:r>
              <a:rPr lang="en-US" sz="2000" b="1" dirty="0" smtClean="0">
                <a:solidFill>
                  <a:srgbClr val="0070C0"/>
                </a:solidFill>
              </a:rPr>
              <a:t>no heat transfer </a:t>
            </a:r>
            <a:r>
              <a:rPr lang="en-US" sz="2000" b="1" dirty="0" smtClean="0"/>
              <a:t>between the system and the environment (Q = 0)</a:t>
            </a:r>
            <a:endParaRPr lang="en-GB" sz="2000" dirty="0"/>
          </a:p>
        </p:txBody>
      </p:sp>
      <p:pic>
        <p:nvPicPr>
          <p:cNvPr id="9"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55576" y="5527457"/>
            <a:ext cx="6840760" cy="997887"/>
          </a:xfrm>
          <a:prstGeom prst="rect">
            <a:avLst/>
          </a:prstGeom>
          <a:noFill/>
        </p:spPr>
      </p:pic>
      <p:sp>
        <p:nvSpPr>
          <p:cNvPr id="10" name="Title 1"/>
          <p:cNvSpPr txBox="1">
            <a:spLocks/>
          </p:cNvSpPr>
          <p:nvPr/>
        </p:nvSpPr>
        <p:spPr bwMode="auto">
          <a:xfrm>
            <a:off x="683568" y="4869160"/>
            <a:ext cx="7848872" cy="36004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0" cap="none" spc="0" normalizeH="0" baseline="0" noProof="0" dirty="0" smtClean="0">
                <a:ln>
                  <a:noFill/>
                </a:ln>
                <a:solidFill>
                  <a:schemeClr val="tx2"/>
                </a:solidFill>
                <a:effectLst/>
                <a:uLnTx/>
                <a:uFillTx/>
                <a:latin typeface="+mj-lt"/>
                <a:ea typeface="+mj-ea"/>
                <a:cs typeface="+mj-cs"/>
              </a:rPr>
              <a:t>For steady </a:t>
            </a:r>
            <a:r>
              <a:rPr lang="en-GB" sz="2000" b="1" kern="0" dirty="0" smtClean="0">
                <a:solidFill>
                  <a:schemeClr val="tx2"/>
                </a:solidFill>
                <a:latin typeface="+mj-lt"/>
                <a:ea typeface="+mj-ea"/>
                <a:cs typeface="+mj-cs"/>
              </a:rPr>
              <a:t>s</a:t>
            </a:r>
            <a:r>
              <a:rPr kumimoji="0" lang="en-GB" sz="2000" b="1" i="0" u="none" strike="noStrike" kern="0" cap="none" spc="0" normalizeH="0" baseline="0" noProof="0" dirty="0" err="1" smtClean="0">
                <a:ln>
                  <a:noFill/>
                </a:ln>
                <a:solidFill>
                  <a:schemeClr val="tx2"/>
                </a:solidFill>
                <a:effectLst/>
                <a:uLnTx/>
                <a:uFillTx/>
                <a:latin typeface="+mj-lt"/>
                <a:ea typeface="+mj-ea"/>
                <a:cs typeface="+mj-cs"/>
              </a:rPr>
              <a:t>tate</a:t>
            </a:r>
            <a:r>
              <a:rPr kumimoji="0" lang="en-GB" sz="2000" b="1" i="0" u="none" strike="noStrike" kern="0" cap="none" spc="0" normalizeH="0" baseline="0" noProof="0" dirty="0" smtClean="0">
                <a:ln>
                  <a:noFill/>
                </a:ln>
                <a:solidFill>
                  <a:schemeClr val="tx2"/>
                </a:solidFill>
                <a:effectLst/>
                <a:uLnTx/>
                <a:uFillTx/>
                <a:latin typeface="+mj-lt"/>
                <a:ea typeface="+mj-ea"/>
                <a:cs typeface="+mj-cs"/>
              </a:rPr>
              <a:t> flow systems,</a:t>
            </a:r>
            <a:r>
              <a:rPr kumimoji="0" lang="en-GB" sz="2000" b="1" i="0" u="none" strike="noStrike" kern="0" cap="none" spc="0" normalizeH="0" noProof="0" dirty="0" smtClean="0">
                <a:ln>
                  <a:noFill/>
                </a:ln>
                <a:solidFill>
                  <a:schemeClr val="tx2"/>
                </a:solidFill>
                <a:effectLst/>
                <a:uLnTx/>
                <a:uFillTx/>
                <a:latin typeface="+mj-lt"/>
                <a:ea typeface="+mj-ea"/>
                <a:cs typeface="+mj-cs"/>
              </a:rPr>
              <a:t> the energy equation </a:t>
            </a:r>
            <a:r>
              <a:rPr kumimoji="0" lang="en-GB" sz="2000" b="1" i="0" u="none" strike="noStrike" kern="0" cap="none" spc="0" normalizeH="0" baseline="0" noProof="0" dirty="0" smtClean="0">
                <a:ln>
                  <a:noFill/>
                </a:ln>
                <a:solidFill>
                  <a:schemeClr val="tx2"/>
                </a:solidFill>
                <a:effectLst/>
                <a:uLnTx/>
                <a:uFillTx/>
                <a:latin typeface="+mj-lt"/>
                <a:ea typeface="+mj-ea"/>
                <a:cs typeface="+mj-cs"/>
              </a:rPr>
              <a:t>is given as</a:t>
            </a:r>
            <a:endParaRPr kumimoji="0" lang="en-GB" sz="20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412776"/>
            <a:ext cx="7543800" cy="2232248"/>
          </a:xfrm>
        </p:spPr>
        <p:txBody>
          <a:bodyPr/>
          <a:lstStyle/>
          <a:p>
            <a:pPr algn="ctr"/>
            <a:r>
              <a:rPr lang="en-GB" sz="3200" dirty="0" smtClean="0"/>
              <a:t>Applications of the 1</a:t>
            </a:r>
            <a:r>
              <a:rPr lang="en-GB" sz="3200" baseline="30000" dirty="0" smtClean="0"/>
              <a:t>st</a:t>
            </a:r>
            <a:r>
              <a:rPr lang="en-GB" sz="3200" dirty="0" smtClean="0"/>
              <a:t> Law: </a:t>
            </a:r>
            <a:br>
              <a:rPr lang="en-GB" sz="3200" dirty="0" smtClean="0"/>
            </a:br>
            <a:r>
              <a:rPr lang="en-GB" sz="3200" dirty="0" smtClean="0"/>
              <a:t/>
            </a:r>
            <a:br>
              <a:rPr lang="en-GB" sz="3200" dirty="0" smtClean="0"/>
            </a:br>
            <a:r>
              <a:rPr lang="en-GB" sz="3200" dirty="0" smtClean="0"/>
              <a:t>Examples</a:t>
            </a:r>
            <a:endParaRPr lang="en-GB" sz="3200" dirty="0"/>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916832"/>
            <a:ext cx="7543800" cy="1872208"/>
          </a:xfrm>
        </p:spPr>
        <p:txBody>
          <a:bodyPr/>
          <a:lstStyle/>
          <a:p>
            <a:pPr algn="ctr"/>
            <a:r>
              <a:rPr lang="en-GB" sz="4000" dirty="0" smtClean="0"/>
              <a:t>VOLUMETRIC PROPERTIES OF PURE FLUIDS</a:t>
            </a:r>
            <a:endParaRPr lang="en-GB" sz="4000"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877870"/>
          </a:xfrm>
        </p:spPr>
        <p:txBody>
          <a:bodyPr/>
          <a:lstStyle/>
          <a:p>
            <a:r>
              <a:rPr lang="en-US" sz="2800" dirty="0" smtClean="0"/>
              <a:t>Recommended Reference Books</a:t>
            </a:r>
            <a:endParaRPr lang="en-US" sz="2800" dirty="0"/>
          </a:p>
        </p:txBody>
      </p:sp>
      <p:sp>
        <p:nvSpPr>
          <p:cNvPr id="3" name="Content Placeholder 2"/>
          <p:cNvSpPr>
            <a:spLocks noGrp="1"/>
          </p:cNvSpPr>
          <p:nvPr>
            <p:ph idx="1"/>
          </p:nvPr>
        </p:nvSpPr>
        <p:spPr/>
        <p:txBody>
          <a:bodyPr/>
          <a:lstStyle/>
          <a:p>
            <a:pPr lvl="0"/>
            <a:r>
              <a:rPr lang="en-US" sz="2400" dirty="0" smtClean="0"/>
              <a:t>Smith JM, Van Ness HC, Abbot MM, (2004). Introduction to Chemical Engineering Thermodynamics, 7</a:t>
            </a:r>
            <a:r>
              <a:rPr lang="en-US" sz="2400" baseline="30000" dirty="0" smtClean="0"/>
              <a:t>th</a:t>
            </a:r>
            <a:r>
              <a:rPr lang="en-US" sz="2400" dirty="0" smtClean="0"/>
              <a:t> edition, The </a:t>
            </a:r>
            <a:r>
              <a:rPr lang="en-US" sz="2400" dirty="0" err="1" smtClean="0"/>
              <a:t>Mcgraw</a:t>
            </a:r>
            <a:r>
              <a:rPr lang="en-US" sz="2400" dirty="0" smtClean="0"/>
              <a:t>-Hill Chemical Engineering Series</a:t>
            </a:r>
          </a:p>
          <a:p>
            <a:pPr lvl="0"/>
            <a:endParaRPr lang="en-GB" sz="2400" dirty="0" smtClean="0"/>
          </a:p>
          <a:p>
            <a:pPr lvl="0"/>
            <a:r>
              <a:rPr lang="en-US" sz="2400" dirty="0" smtClean="0"/>
              <a:t>Moran MJ, Shapiro HN, et al., (2010). Fundamentals of Engineering Thermodynamics, 7</a:t>
            </a:r>
            <a:r>
              <a:rPr lang="en-US" sz="2400" baseline="30000" dirty="0" smtClean="0"/>
              <a:t>th</a:t>
            </a:r>
            <a:r>
              <a:rPr lang="en-US" sz="2400" dirty="0" smtClean="0"/>
              <a:t> edition, Wiley</a:t>
            </a:r>
          </a:p>
          <a:p>
            <a:pPr lvl="0"/>
            <a:endParaRPr lang="en-US" sz="2400" dirty="0" smtClean="0"/>
          </a:p>
          <a:p>
            <a:pPr lvl="0"/>
            <a:r>
              <a:rPr lang="en-US" sz="2400" dirty="0" smtClean="0"/>
              <a:t>PK Nag (2008). Basic and Applied Thermodynamics, 8</a:t>
            </a:r>
            <a:r>
              <a:rPr lang="en-US" sz="2400" baseline="30000" dirty="0" smtClean="0"/>
              <a:t>th</a:t>
            </a:r>
            <a:r>
              <a:rPr lang="en-US" sz="2400" dirty="0" smtClean="0"/>
              <a:t> Edition.</a:t>
            </a:r>
            <a:endParaRPr lang="en-GB" sz="2400" dirty="0" smtClean="0"/>
          </a:p>
          <a:p>
            <a:pPr lvl="1" latinLnBrk="1"/>
            <a:endParaRPr lang="en-GB" dirty="0" smtClean="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714474"/>
          </a:xfrm>
        </p:spPr>
        <p:txBody>
          <a:bodyPr/>
          <a:lstStyle/>
          <a:p>
            <a:r>
              <a:rPr lang="en-GB" sz="3600" dirty="0" smtClean="0"/>
              <a:t>Pure Substances (Introduction)</a:t>
            </a:r>
            <a:endParaRPr lang="en-GB" sz="3600" dirty="0"/>
          </a:p>
        </p:txBody>
      </p:sp>
      <p:sp>
        <p:nvSpPr>
          <p:cNvPr id="3" name="Content Placeholder 2"/>
          <p:cNvSpPr>
            <a:spLocks noGrp="1"/>
          </p:cNvSpPr>
          <p:nvPr>
            <p:ph idx="1"/>
          </p:nvPr>
        </p:nvSpPr>
        <p:spPr>
          <a:xfrm>
            <a:off x="457200" y="1196752"/>
            <a:ext cx="8229600" cy="4934173"/>
          </a:xfrm>
        </p:spPr>
        <p:txBody>
          <a:bodyPr/>
          <a:lstStyle/>
          <a:p>
            <a:r>
              <a:rPr lang="en-GB" sz="2400" dirty="0" smtClean="0"/>
              <a:t>A pure substance is a system which is </a:t>
            </a:r>
          </a:p>
          <a:p>
            <a:pPr lvl="1"/>
            <a:r>
              <a:rPr lang="en-GB" sz="2000" dirty="0" smtClean="0"/>
              <a:t>(</a:t>
            </a:r>
            <a:r>
              <a:rPr lang="en-GB" sz="2000" dirty="0" err="1" smtClean="0"/>
              <a:t>i</a:t>
            </a:r>
            <a:r>
              <a:rPr lang="en-GB" sz="2000" dirty="0" smtClean="0"/>
              <a:t>) homogeneous in composition, </a:t>
            </a:r>
          </a:p>
          <a:p>
            <a:pPr lvl="1"/>
            <a:r>
              <a:rPr lang="en-GB" sz="2000" dirty="0" smtClean="0"/>
              <a:t>(ii) homogeneous in chemical aggregation, and</a:t>
            </a:r>
          </a:p>
          <a:p>
            <a:pPr lvl="1"/>
            <a:r>
              <a:rPr lang="en-GB" sz="2000" dirty="0" smtClean="0"/>
              <a:t>(iii) invariable in chemical aggregation.</a:t>
            </a:r>
          </a:p>
          <a:p>
            <a:pPr lvl="1"/>
            <a:endParaRPr lang="en-GB" sz="2000" dirty="0" smtClean="0"/>
          </a:p>
          <a:p>
            <a:r>
              <a:rPr lang="en-GB" sz="2400" dirty="0" smtClean="0"/>
              <a:t>“</a:t>
            </a:r>
            <a:r>
              <a:rPr lang="en-GB" sz="2400" b="1" dirty="0" smtClean="0"/>
              <a:t>Homogeneous in composition”</a:t>
            </a:r>
            <a:r>
              <a:rPr lang="en-GB" sz="2400" dirty="0" smtClean="0"/>
              <a:t> means that the composition of each part of the system is the same as the composition of every other part</a:t>
            </a:r>
          </a:p>
          <a:p>
            <a:endParaRPr lang="en-GB" sz="2400" dirty="0" smtClean="0"/>
          </a:p>
          <a:p>
            <a:r>
              <a:rPr lang="en-GB" sz="2400" dirty="0" smtClean="0"/>
              <a:t>“</a:t>
            </a:r>
            <a:r>
              <a:rPr lang="en-GB" sz="2400" b="1" dirty="0" smtClean="0"/>
              <a:t>Homogeneous in chemical aggregation</a:t>
            </a:r>
            <a:r>
              <a:rPr lang="en-GB" sz="2400" dirty="0" smtClean="0"/>
              <a:t>” means that the chemical elements must be combined chemically in the same way in all parts of the system</a:t>
            </a:r>
            <a:endParaRPr lang="en-GB" sz="2400" dirty="0"/>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9"/>
            <a:ext cx="8229600" cy="1800200"/>
          </a:xfrm>
        </p:spPr>
        <p:txBody>
          <a:bodyPr/>
          <a:lstStyle/>
          <a:p>
            <a:r>
              <a:rPr lang="en-GB" sz="2400" b="1" dirty="0" smtClean="0"/>
              <a:t>Invariable in chemical aggregation</a:t>
            </a:r>
            <a:r>
              <a:rPr lang="en-GB" sz="2400" dirty="0" smtClean="0"/>
              <a:t>” means that the state of chemical combination of the system does not change with time </a:t>
            </a:r>
            <a:endParaRPr lang="en-GB" sz="2400" dirty="0"/>
          </a:p>
        </p:txBody>
      </p:sp>
      <p:sp>
        <p:nvSpPr>
          <p:cNvPr id="115713" name="Rectangle 1"/>
          <p:cNvSpPr>
            <a:spLocks noChangeArrowheads="1"/>
          </p:cNvSpPr>
          <p:nvPr/>
        </p:nvSpPr>
        <p:spPr bwMode="auto">
          <a:xfrm>
            <a:off x="323528" y="1691516"/>
            <a:ext cx="7920880" cy="34163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kumimoji="0" lang="en-GB" sz="2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Examples of pure substances include:</a:t>
            </a:r>
          </a:p>
          <a:p>
            <a:pPr marL="0" marR="0" lvl="0" indent="0" algn="l" defTabSz="914400" rtl="0" eaLnBrk="1" fontAlgn="base" latinLnBrk="0" hangingPunct="1">
              <a:lnSpc>
                <a:spcPct val="100000"/>
              </a:lnSpc>
              <a:spcBef>
                <a:spcPct val="0"/>
              </a:spcBef>
              <a:spcAft>
                <a:spcPct val="0"/>
              </a:spcAft>
              <a:buClrTx/>
              <a:buSzTx/>
              <a:tabLst/>
            </a:pPr>
            <a:endParaRPr kumimoji="0" lang="en-GB" sz="2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lvl="1" eaLnBrk="0" hangingPunct="0">
              <a:buFontTx/>
              <a:buChar char="•"/>
            </a:pPr>
            <a:r>
              <a:rPr kumimoji="0" lang="en-GB"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Water (solid, liquid, and vapour phases);</a:t>
            </a:r>
            <a:endParaRPr kumimoji="0" lang="en-GB" sz="2400" b="0" i="0" u="none" strike="noStrike" cap="none" normalizeH="0" baseline="0" dirty="0" smtClean="0">
              <a:ln>
                <a:noFill/>
              </a:ln>
              <a:solidFill>
                <a:schemeClr val="tx1"/>
              </a:solidFill>
              <a:effectLst/>
              <a:latin typeface="Arial" pitchFamily="34" charset="0"/>
              <a:cs typeface="Arial" pitchFamily="34" charset="0"/>
            </a:endParaRPr>
          </a:p>
          <a:p>
            <a:pPr lvl="1" eaLnBrk="0" hangingPunct="0">
              <a:buFontTx/>
              <a:buChar char="•"/>
            </a:pPr>
            <a:r>
              <a:rPr kumimoji="0" lang="en-GB"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Mixture of liquid water and water vapour;</a:t>
            </a:r>
            <a:endParaRPr kumimoji="0" lang="en-GB" sz="2400" b="0" i="0" u="none" strike="noStrike" cap="none" normalizeH="0" baseline="0" dirty="0" smtClean="0">
              <a:ln>
                <a:noFill/>
              </a:ln>
              <a:solidFill>
                <a:schemeClr val="tx1"/>
              </a:solidFill>
              <a:effectLst/>
              <a:latin typeface="Arial" pitchFamily="34" charset="0"/>
              <a:cs typeface="Arial" pitchFamily="34" charset="0"/>
            </a:endParaRPr>
          </a:p>
          <a:p>
            <a:pPr lvl="1" eaLnBrk="0" hangingPunct="0">
              <a:buFontTx/>
              <a:buChar char="•"/>
            </a:pPr>
            <a:r>
              <a:rPr kumimoji="0" lang="en-GB"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Carbon dioxide, CO</a:t>
            </a:r>
            <a:r>
              <a:rPr kumimoji="0" lang="en-GB" sz="2400" b="0" i="0" u="none" strike="noStrike" cap="none" normalizeH="0" baseline="-30000" dirty="0" smtClean="0">
                <a:ln>
                  <a:noFill/>
                </a:ln>
                <a:solidFill>
                  <a:schemeClr val="tx1"/>
                </a:solidFill>
                <a:effectLst/>
                <a:latin typeface="Times New Roman" pitchFamily="18" charset="0"/>
                <a:ea typeface="Calibri" pitchFamily="34" charset="0"/>
                <a:cs typeface="Times New Roman" pitchFamily="18" charset="0"/>
              </a:rPr>
              <a:t>2</a:t>
            </a:r>
            <a:r>
              <a:rPr kumimoji="0" lang="en-GB"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p>
          <a:p>
            <a:pPr lvl="1" eaLnBrk="0" hangingPunct="0">
              <a:buFontTx/>
              <a:buChar char="•"/>
            </a:pPr>
            <a:r>
              <a:rPr lang="en-GB" sz="2400" dirty="0" smtClean="0">
                <a:latin typeface="Times New Roman" pitchFamily="18" charset="0"/>
                <a:cs typeface="Times New Roman" pitchFamily="18" charset="0"/>
              </a:rPr>
              <a:t>All elements</a:t>
            </a:r>
            <a:endParaRPr kumimoji="0" lang="en-GB" sz="2400" b="0" i="0" u="none" strike="noStrike" cap="none" normalizeH="0" baseline="0" dirty="0" smtClean="0">
              <a:ln>
                <a:noFill/>
              </a:ln>
              <a:solidFill>
                <a:schemeClr val="tx1"/>
              </a:solidFill>
              <a:effectLst/>
              <a:latin typeface="Arial" pitchFamily="34" charset="0"/>
              <a:cs typeface="Arial" pitchFamily="34" charset="0"/>
            </a:endParaRPr>
          </a:p>
          <a:p>
            <a:pPr lvl="1" eaLnBrk="0" hangingPunct="0">
              <a:buFontTx/>
              <a:buChar char="•"/>
            </a:pPr>
            <a:r>
              <a:rPr kumimoji="0" lang="en-GB"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Oxygen, O</a:t>
            </a:r>
            <a:r>
              <a:rPr kumimoji="0" lang="en-GB" sz="2400" b="0" i="0" u="none" strike="noStrike" cap="none" normalizeH="0" baseline="-30000" dirty="0" smtClean="0">
                <a:ln>
                  <a:noFill/>
                </a:ln>
                <a:solidFill>
                  <a:schemeClr val="tx1"/>
                </a:solidFill>
                <a:effectLst/>
                <a:latin typeface="Times New Roman" pitchFamily="18" charset="0"/>
                <a:ea typeface="Calibri" pitchFamily="34" charset="0"/>
                <a:cs typeface="Times New Roman" pitchFamily="18" charset="0"/>
              </a:rPr>
              <a:t>2</a:t>
            </a:r>
            <a:r>
              <a:rPr kumimoji="0" lang="en-GB"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and</a:t>
            </a:r>
            <a:endParaRPr kumimoji="0" lang="en-GB" sz="2400" b="0" i="0" u="none" strike="noStrike" cap="none" normalizeH="0" baseline="0" dirty="0" smtClean="0">
              <a:ln>
                <a:noFill/>
              </a:ln>
              <a:solidFill>
                <a:schemeClr val="tx1"/>
              </a:solidFill>
              <a:effectLst/>
              <a:latin typeface="Arial" pitchFamily="34" charset="0"/>
              <a:cs typeface="Arial" pitchFamily="34" charset="0"/>
            </a:endParaRPr>
          </a:p>
          <a:p>
            <a:pPr lvl="1" eaLnBrk="0" hangingPunct="0">
              <a:buFontTx/>
              <a:buChar char="•"/>
            </a:pPr>
            <a:r>
              <a:rPr kumimoji="0" lang="en-GB"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Mixtures of gases, such as air, as long as there is no change of phase.</a:t>
            </a:r>
            <a:endParaRPr kumimoji="0" lang="en-GB"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930498"/>
          </a:xfrm>
        </p:spPr>
        <p:txBody>
          <a:bodyPr/>
          <a:lstStyle/>
          <a:p>
            <a:r>
              <a:rPr lang="en-GB" sz="3600" dirty="0" smtClean="0"/>
              <a:t>PVT Behaviour of pure substance</a:t>
            </a:r>
            <a:endParaRPr lang="en-GB" sz="3600" dirty="0"/>
          </a:p>
        </p:txBody>
      </p:sp>
      <p:sp>
        <p:nvSpPr>
          <p:cNvPr id="3" name="Content Placeholder 2"/>
          <p:cNvSpPr>
            <a:spLocks noGrp="1"/>
          </p:cNvSpPr>
          <p:nvPr>
            <p:ph idx="1"/>
          </p:nvPr>
        </p:nvSpPr>
        <p:spPr>
          <a:xfrm>
            <a:off x="467544" y="1412776"/>
            <a:ext cx="8229600" cy="4790157"/>
          </a:xfrm>
        </p:spPr>
        <p:txBody>
          <a:bodyPr/>
          <a:lstStyle/>
          <a:p>
            <a:r>
              <a:rPr lang="en-GB" sz="2800" dirty="0" smtClean="0"/>
              <a:t>Pressure, Volume, and Temperature (PVT) are important properties needed for the evaluation of quantities of heat and work required to carry out industrial processes</a:t>
            </a:r>
          </a:p>
          <a:p>
            <a:endParaRPr lang="en-GB" sz="2800" dirty="0" smtClean="0"/>
          </a:p>
          <a:p>
            <a:r>
              <a:rPr lang="en-GB" sz="2800" dirty="0" smtClean="0"/>
              <a:t>PVT are related mathematically as equations of state f(P,V,T)=0</a:t>
            </a:r>
          </a:p>
          <a:p>
            <a:endParaRPr lang="en-GB" sz="2800" dirty="0" smtClean="0"/>
          </a:p>
          <a:p>
            <a:r>
              <a:rPr lang="en-GB" sz="2800" dirty="0" smtClean="0"/>
              <a:t>PVT relations are used in metering of fluids and the design of vessels and pipelines.</a:t>
            </a:r>
            <a:endParaRPr lang="en-GB" sz="2800"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786482"/>
          </a:xfrm>
        </p:spPr>
        <p:txBody>
          <a:bodyPr/>
          <a:lstStyle/>
          <a:p>
            <a:r>
              <a:rPr lang="en-GB" dirty="0" smtClean="0"/>
              <a:t>PVT Surface</a:t>
            </a:r>
            <a:endParaRPr lang="en-GB" dirty="0"/>
          </a:p>
        </p:txBody>
      </p:sp>
      <p:pic>
        <p:nvPicPr>
          <p:cNvPr id="4" name="Picture 6" descr="02026"/>
          <p:cNvPicPr>
            <a:picLocks noChangeAspect="1" noChangeArrowheads="1"/>
          </p:cNvPicPr>
          <p:nvPr/>
        </p:nvPicPr>
        <p:blipFill>
          <a:blip r:embed="rId2" cstate="print"/>
          <a:srcRect/>
          <a:stretch>
            <a:fillRect/>
          </a:stretch>
        </p:blipFill>
        <p:spPr bwMode="auto">
          <a:xfrm>
            <a:off x="1187624" y="980728"/>
            <a:ext cx="5328592" cy="4824536"/>
          </a:xfrm>
          <a:prstGeom prst="rect">
            <a:avLst/>
          </a:prstGeom>
          <a:noFill/>
          <a:ln w="9525">
            <a:noFill/>
            <a:miter lim="800000"/>
            <a:headEnd/>
            <a:tailEnd/>
          </a:ln>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881" name="Rectangle 1"/>
          <p:cNvSpPr>
            <a:spLocks noChangeArrowheads="1"/>
          </p:cNvSpPr>
          <p:nvPr/>
        </p:nvSpPr>
        <p:spPr bwMode="auto">
          <a:xfrm>
            <a:off x="0" y="37073"/>
            <a:ext cx="9144000" cy="1015663"/>
          </a:xfrm>
          <a:prstGeom prst="rect">
            <a:avLst/>
          </a:prstGeom>
          <a:solidFill>
            <a:schemeClr val="accent2">
              <a:lumMod val="20000"/>
              <a:lumOff val="80000"/>
            </a:schemeClr>
          </a:solidFill>
          <a:ln w="952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smtClean="0">
                <a:ln>
                  <a:noFill/>
                </a:ln>
                <a:solidFill>
                  <a:srgbClr val="231F20"/>
                </a:solidFill>
                <a:effectLst/>
                <a:latin typeface="Times New Roman" pitchFamily="18" charset="0"/>
                <a:ea typeface="Calibri" pitchFamily="34" charset="0"/>
                <a:cs typeface="Times New Roman" pitchFamily="18" charset="0"/>
              </a:rPr>
              <a:t>Let us consider 1 kg of liquid water at a temperature of 20°C in a cylinder fitted with a piston, which exerts on the water a </a:t>
            </a:r>
            <a:r>
              <a:rPr kumimoji="0" lang="en-GB" sz="2000" b="1" i="0" u="none" strike="noStrike" cap="none" normalizeH="0" baseline="0" dirty="0" smtClean="0">
                <a:ln>
                  <a:noFill/>
                </a:ln>
                <a:solidFill>
                  <a:srgbClr val="231F20"/>
                </a:solidFill>
                <a:effectLst/>
                <a:latin typeface="Times New Roman" pitchFamily="18" charset="0"/>
                <a:ea typeface="Calibri" pitchFamily="34" charset="0"/>
                <a:cs typeface="Times New Roman" pitchFamily="18" charset="0"/>
              </a:rPr>
              <a:t>constant pressure of one atmosphere </a:t>
            </a:r>
            <a:r>
              <a:rPr kumimoji="0" lang="en-GB" sz="2000" b="0" i="0" u="none" strike="noStrike" cap="none" normalizeH="0" baseline="0" dirty="0" smtClean="0">
                <a:ln>
                  <a:noFill/>
                </a:ln>
                <a:solidFill>
                  <a:srgbClr val="231F20"/>
                </a:solidFill>
                <a:effectLst/>
                <a:latin typeface="Times New Roman" pitchFamily="18" charset="0"/>
                <a:ea typeface="Calibri" pitchFamily="34" charset="0"/>
                <a:cs typeface="Times New Roman" pitchFamily="18" charset="0"/>
              </a:rPr>
              <a:t>(1.0132 bar) as shown in (</a:t>
            </a:r>
            <a:r>
              <a:rPr kumimoji="0" lang="en-GB" sz="2000" b="0" i="1" u="none" strike="noStrike" cap="none" normalizeH="0" baseline="0" dirty="0" err="1" smtClean="0">
                <a:ln>
                  <a:noFill/>
                </a:ln>
                <a:solidFill>
                  <a:srgbClr val="231F20"/>
                </a:solidFill>
                <a:effectLst/>
                <a:latin typeface="Times New Roman" pitchFamily="18" charset="0"/>
                <a:ea typeface="Calibri" pitchFamily="34" charset="0"/>
                <a:cs typeface="Times New Roman" pitchFamily="18" charset="0"/>
              </a:rPr>
              <a:t>i</a:t>
            </a:r>
            <a:r>
              <a:rPr kumimoji="0" lang="en-GB" sz="2000" b="0" i="0" u="none" strike="noStrike" cap="none" normalizeH="0" baseline="0" dirty="0" smtClean="0">
                <a:ln>
                  <a:noFill/>
                </a:ln>
                <a:solidFill>
                  <a:srgbClr val="231F20"/>
                </a:solidFill>
                <a:effectLst/>
                <a:latin typeface="Times New Roman" pitchFamily="18" charset="0"/>
                <a:ea typeface="Calibri" pitchFamily="34" charset="0"/>
                <a:cs typeface="Times New Roman" pitchFamily="18" charset="0"/>
              </a:rPr>
              <a:t>).</a:t>
            </a:r>
            <a:endParaRPr kumimoji="0" lang="en-GB"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122882" name="Rectangle 2"/>
          <p:cNvSpPr>
            <a:spLocks noChangeArrowheads="1"/>
          </p:cNvSpPr>
          <p:nvPr/>
        </p:nvSpPr>
        <p:spPr bwMode="auto">
          <a:xfrm>
            <a:off x="4499992" y="1340768"/>
            <a:ext cx="4644008" cy="30469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tabLst/>
            </a:pPr>
            <a:r>
              <a:rPr kumimoji="0" lang="en-GB" sz="2400" b="0" i="0" u="none" strike="noStrike" cap="none" normalizeH="0" baseline="0" dirty="0" smtClean="0">
                <a:ln>
                  <a:noFill/>
                </a:ln>
                <a:solidFill>
                  <a:srgbClr val="231F20"/>
                </a:solidFill>
                <a:effectLst/>
                <a:latin typeface="Times New Roman" pitchFamily="18" charset="0"/>
                <a:ea typeface="Calibri" pitchFamily="34" charset="0"/>
                <a:cs typeface="Times New Roman" pitchFamily="18" charset="0"/>
              </a:rPr>
              <a:t>As the water is heated slowly its temperature rises until the temperature of the liquid water becomes 100°C. During the process of heating, the </a:t>
            </a:r>
            <a:r>
              <a:rPr kumimoji="0" lang="en-GB" sz="2400" b="0" i="1" u="none" strike="noStrike" cap="none" normalizeH="0" baseline="0" dirty="0" smtClean="0">
                <a:ln>
                  <a:noFill/>
                </a:ln>
                <a:solidFill>
                  <a:srgbClr val="231F20"/>
                </a:solidFill>
                <a:effectLst/>
                <a:latin typeface="Times New Roman" pitchFamily="18" charset="0"/>
                <a:ea typeface="Calibri" pitchFamily="34" charset="0"/>
                <a:cs typeface="Times New Roman" pitchFamily="18" charset="0"/>
              </a:rPr>
              <a:t>volume slightly increases </a:t>
            </a:r>
            <a:r>
              <a:rPr kumimoji="0" lang="en-GB" sz="2400" b="0" i="0" u="none" strike="noStrike" cap="none" normalizeH="0" baseline="0" dirty="0" smtClean="0">
                <a:ln>
                  <a:noFill/>
                </a:ln>
                <a:solidFill>
                  <a:srgbClr val="231F20"/>
                </a:solidFill>
                <a:effectLst/>
                <a:latin typeface="Times New Roman" pitchFamily="18" charset="0"/>
                <a:ea typeface="Calibri" pitchFamily="34" charset="0"/>
                <a:cs typeface="Times New Roman" pitchFamily="18" charset="0"/>
              </a:rPr>
              <a:t>as indicated by the line 1-2 on the temperature-specific volume diagram.</a:t>
            </a:r>
            <a:endParaRPr kumimoji="0" lang="en-GB" sz="24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 name="Picture 4" descr="02011"/>
          <p:cNvPicPr>
            <a:picLocks noChangeAspect="1" noChangeArrowheads="1"/>
          </p:cNvPicPr>
          <p:nvPr/>
        </p:nvPicPr>
        <p:blipFill>
          <a:blip r:embed="rId2" cstate="print"/>
          <a:srcRect/>
          <a:stretch>
            <a:fillRect/>
          </a:stretch>
        </p:blipFill>
        <p:spPr bwMode="auto">
          <a:xfrm>
            <a:off x="0" y="3387651"/>
            <a:ext cx="4427984" cy="3470349"/>
          </a:xfrm>
          <a:prstGeom prst="rect">
            <a:avLst/>
          </a:prstGeom>
          <a:noFill/>
          <a:ln w="9525">
            <a:noFill/>
            <a:miter lim="800000"/>
            <a:headEnd/>
            <a:tailEnd/>
          </a:ln>
        </p:spPr>
      </p:pic>
      <p:pic>
        <p:nvPicPr>
          <p:cNvPr id="16" name="Picture 8" descr="02006"/>
          <p:cNvPicPr>
            <a:picLocks noChangeAspect="1" noChangeArrowheads="1"/>
          </p:cNvPicPr>
          <p:nvPr/>
        </p:nvPicPr>
        <p:blipFill>
          <a:blip r:embed="rId3" cstate="print"/>
          <a:srcRect/>
          <a:stretch>
            <a:fillRect/>
          </a:stretch>
        </p:blipFill>
        <p:spPr bwMode="auto">
          <a:xfrm>
            <a:off x="1259632" y="1268760"/>
            <a:ext cx="1656184" cy="223224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929" name="Rectangle 1"/>
          <p:cNvSpPr>
            <a:spLocks noChangeArrowheads="1"/>
          </p:cNvSpPr>
          <p:nvPr/>
        </p:nvSpPr>
        <p:spPr bwMode="auto">
          <a:xfrm>
            <a:off x="4355976" y="206638"/>
            <a:ext cx="4716016" cy="28623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tabLst/>
            </a:pPr>
            <a:r>
              <a:rPr kumimoji="0" lang="en-GB" sz="2000" b="0" i="0" u="none" strike="noStrike" cap="none" normalizeH="0" baseline="0" dirty="0" smtClean="0">
                <a:ln>
                  <a:noFill/>
                </a:ln>
                <a:solidFill>
                  <a:srgbClr val="231F20"/>
                </a:solidFill>
                <a:effectLst/>
                <a:latin typeface="+mn-lt"/>
                <a:ea typeface="Calibri" pitchFamily="34" charset="0"/>
                <a:cs typeface="Times New Roman" pitchFamily="18" charset="0"/>
              </a:rPr>
              <a:t>If the heating of the liquid</a:t>
            </a:r>
            <a:r>
              <a:rPr kumimoji="0" lang="en-GB" sz="2000" b="0" i="0" u="none" strike="noStrike" cap="none" normalizeH="0" dirty="0" smtClean="0">
                <a:ln>
                  <a:noFill/>
                </a:ln>
                <a:solidFill>
                  <a:srgbClr val="231F20"/>
                </a:solidFill>
                <a:effectLst/>
                <a:latin typeface="+mn-lt"/>
                <a:ea typeface="Calibri" pitchFamily="34" charset="0"/>
                <a:cs typeface="Times New Roman" pitchFamily="18" charset="0"/>
              </a:rPr>
              <a:t> </a:t>
            </a:r>
            <a:r>
              <a:rPr kumimoji="0" lang="en-GB" sz="2000" b="0" i="0" u="none" strike="noStrike" cap="none" normalizeH="0" baseline="0" dirty="0" smtClean="0">
                <a:ln>
                  <a:noFill/>
                </a:ln>
                <a:solidFill>
                  <a:srgbClr val="231F20"/>
                </a:solidFill>
                <a:effectLst/>
                <a:latin typeface="+mn-lt"/>
                <a:ea typeface="Calibri" pitchFamily="34" charset="0"/>
                <a:cs typeface="Times New Roman" pitchFamily="18" charset="0"/>
              </a:rPr>
              <a:t>is continued it </a:t>
            </a:r>
            <a:r>
              <a:rPr kumimoji="0" lang="en-GB" sz="2000" b="0" i="1" u="none" strike="noStrike" cap="none" normalizeH="0" baseline="0" dirty="0" smtClean="0">
                <a:ln>
                  <a:noFill/>
                </a:ln>
                <a:solidFill>
                  <a:srgbClr val="231F20"/>
                </a:solidFill>
                <a:effectLst/>
                <a:latin typeface="+mn-lt"/>
                <a:ea typeface="Calibri" pitchFamily="34" charset="0"/>
                <a:cs typeface="Times New Roman" pitchFamily="18" charset="0"/>
              </a:rPr>
              <a:t>undergoes a </a:t>
            </a:r>
            <a:r>
              <a:rPr kumimoji="0" lang="en-GB" sz="2000" b="1" i="1" u="none" strike="noStrike" cap="none" normalizeH="0" baseline="0" dirty="0" smtClean="0">
                <a:ln>
                  <a:noFill/>
                </a:ln>
                <a:solidFill>
                  <a:srgbClr val="231F20"/>
                </a:solidFill>
                <a:effectLst/>
                <a:latin typeface="+mn-lt"/>
                <a:ea typeface="Calibri" pitchFamily="34" charset="0"/>
                <a:cs typeface="Times New Roman" pitchFamily="18" charset="0"/>
              </a:rPr>
              <a:t>change in phase</a:t>
            </a:r>
            <a:r>
              <a:rPr kumimoji="0" lang="en-GB" sz="2000" b="0" i="0" u="none" strike="noStrike" cap="none" normalizeH="0" baseline="0" dirty="0" smtClean="0">
                <a:ln>
                  <a:noFill/>
                </a:ln>
                <a:solidFill>
                  <a:srgbClr val="231F20"/>
                </a:solidFill>
                <a:effectLst/>
                <a:latin typeface="+mn-lt"/>
                <a:ea typeface="Calibri" pitchFamily="34" charset="0"/>
                <a:cs typeface="Times New Roman" pitchFamily="18" charset="0"/>
              </a:rPr>
              <a:t>. This state is described by the line 2-3.</a:t>
            </a:r>
          </a:p>
          <a:p>
            <a:pPr marL="0" marR="0" lvl="0" indent="0" algn="just" defTabSz="914400" rtl="0" eaLnBrk="1" fontAlgn="base" latinLnBrk="0" hangingPunct="1">
              <a:lnSpc>
                <a:spcPct val="100000"/>
              </a:lnSpc>
              <a:spcBef>
                <a:spcPct val="0"/>
              </a:spcBef>
              <a:spcAft>
                <a:spcPct val="0"/>
              </a:spcAft>
              <a:buClrTx/>
              <a:buSzTx/>
              <a:tabLst/>
            </a:pPr>
            <a:endParaRPr kumimoji="0" lang="en-GB" sz="2000" b="0" i="0" u="none" strike="noStrike" cap="none" normalizeH="0" baseline="0" dirty="0" smtClean="0">
              <a:ln>
                <a:noFill/>
              </a:ln>
              <a:solidFill>
                <a:srgbClr val="231F20"/>
              </a:solidFill>
              <a:effectLst/>
              <a:latin typeface="+mn-lt"/>
              <a:ea typeface="Calibri" pitchFamily="34"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tabLst/>
            </a:pPr>
            <a:r>
              <a:rPr kumimoji="0" lang="en-GB" sz="2000" b="0" i="0" u="none" strike="noStrike" cap="none" normalizeH="0" baseline="0" dirty="0" smtClean="0">
                <a:ln>
                  <a:noFill/>
                </a:ln>
                <a:solidFill>
                  <a:srgbClr val="231F20"/>
                </a:solidFill>
                <a:effectLst/>
                <a:latin typeface="+mn-lt"/>
                <a:ea typeface="Calibri" pitchFamily="34" charset="0"/>
                <a:cs typeface="Times New Roman" pitchFamily="18" charset="0"/>
              </a:rPr>
              <a:t>The temperature at which </a:t>
            </a:r>
            <a:r>
              <a:rPr kumimoji="0" lang="en-GB" sz="2000" b="0" i="0" u="none" strike="noStrike" cap="none" normalizeH="0" baseline="0" dirty="0" err="1" smtClean="0">
                <a:ln>
                  <a:noFill/>
                </a:ln>
                <a:solidFill>
                  <a:srgbClr val="231F20"/>
                </a:solidFill>
                <a:effectLst/>
                <a:latin typeface="+mn-lt"/>
                <a:ea typeface="Calibri" pitchFamily="34" charset="0"/>
                <a:cs typeface="Times New Roman" pitchFamily="18" charset="0"/>
              </a:rPr>
              <a:t>vapourisation</a:t>
            </a:r>
            <a:r>
              <a:rPr kumimoji="0" lang="en-GB" sz="2000" b="0" i="0" u="none" strike="noStrike" cap="none" normalizeH="0" baseline="0" dirty="0" smtClean="0">
                <a:ln>
                  <a:noFill/>
                </a:ln>
                <a:solidFill>
                  <a:srgbClr val="231F20"/>
                </a:solidFill>
                <a:effectLst/>
                <a:latin typeface="+mn-lt"/>
                <a:ea typeface="Calibri" pitchFamily="34" charset="0"/>
                <a:cs typeface="Times New Roman" pitchFamily="18" charset="0"/>
              </a:rPr>
              <a:t> takes place at a given pressure is called the </a:t>
            </a:r>
            <a:r>
              <a:rPr kumimoji="0" lang="en-GB" sz="2000" b="0" i="1" u="none" strike="noStrike" cap="none" normalizeH="0" baseline="0" dirty="0" smtClean="0">
                <a:ln>
                  <a:noFill/>
                </a:ln>
                <a:solidFill>
                  <a:srgbClr val="231F20"/>
                </a:solidFill>
                <a:effectLst/>
                <a:latin typeface="+mn-lt"/>
                <a:ea typeface="Calibri" pitchFamily="34" charset="0"/>
                <a:cs typeface="Times New Roman" pitchFamily="18" charset="0"/>
              </a:rPr>
              <a:t>saturation temperature </a:t>
            </a:r>
            <a:r>
              <a:rPr kumimoji="0" lang="en-GB" sz="2000" b="0" i="0" u="none" strike="noStrike" cap="none" normalizeH="0" baseline="0" dirty="0" smtClean="0">
                <a:ln>
                  <a:noFill/>
                </a:ln>
                <a:solidFill>
                  <a:srgbClr val="231F20"/>
                </a:solidFill>
                <a:effectLst/>
                <a:latin typeface="+mn-lt"/>
                <a:ea typeface="Calibri" pitchFamily="34" charset="0"/>
                <a:cs typeface="Times New Roman" pitchFamily="18" charset="0"/>
              </a:rPr>
              <a:t>and the given pressure is called the </a:t>
            </a:r>
            <a:r>
              <a:rPr kumimoji="0" lang="en-GB" sz="2000" b="0" i="1" u="none" strike="noStrike" cap="none" normalizeH="0" baseline="0" dirty="0" smtClean="0">
                <a:ln>
                  <a:noFill/>
                </a:ln>
                <a:solidFill>
                  <a:srgbClr val="231F20"/>
                </a:solidFill>
                <a:effectLst/>
                <a:latin typeface="+mn-lt"/>
                <a:ea typeface="Calibri" pitchFamily="34" charset="0"/>
                <a:cs typeface="Times New Roman" pitchFamily="18" charset="0"/>
              </a:rPr>
              <a:t>saturation pressure</a:t>
            </a:r>
            <a:r>
              <a:rPr kumimoji="0" lang="en-GB" sz="2000" b="0" i="0" u="none" strike="noStrike" cap="none" normalizeH="0" baseline="0" dirty="0" smtClean="0">
                <a:ln>
                  <a:noFill/>
                </a:ln>
                <a:solidFill>
                  <a:srgbClr val="231F20"/>
                </a:solidFill>
                <a:effectLst/>
                <a:latin typeface="+mn-lt"/>
                <a:ea typeface="Calibri" pitchFamily="34" charset="0"/>
                <a:cs typeface="Times New Roman" pitchFamily="18" charset="0"/>
              </a:rPr>
              <a:t>.</a:t>
            </a:r>
            <a:endParaRPr kumimoji="0" lang="en-GB" sz="2000" b="0" i="0" u="none" strike="noStrike" cap="none" normalizeH="0" baseline="0" dirty="0" smtClean="0">
              <a:ln>
                <a:noFill/>
              </a:ln>
              <a:solidFill>
                <a:schemeClr val="tx1"/>
              </a:solidFill>
              <a:effectLst/>
              <a:latin typeface="+mn-lt"/>
              <a:cs typeface="Arial" pitchFamily="34" charset="0"/>
            </a:endParaRPr>
          </a:p>
        </p:txBody>
      </p:sp>
      <p:sp>
        <p:nvSpPr>
          <p:cNvPr id="124930" name="Rectangle 2"/>
          <p:cNvSpPr>
            <a:spLocks noChangeArrowheads="1"/>
          </p:cNvSpPr>
          <p:nvPr/>
        </p:nvSpPr>
        <p:spPr bwMode="auto">
          <a:xfrm>
            <a:off x="4355976" y="3140968"/>
            <a:ext cx="4644008"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smtClean="0">
                <a:ln>
                  <a:noFill/>
                </a:ln>
                <a:solidFill>
                  <a:srgbClr val="231F20"/>
                </a:solidFill>
                <a:effectLst/>
                <a:latin typeface="+mn-lt"/>
                <a:ea typeface="Calibri" pitchFamily="34" charset="0"/>
                <a:cs typeface="Times New Roman" pitchFamily="18" charset="0"/>
              </a:rPr>
              <a:t>During the process represented by the line 2-3, the volume increases rapidly.</a:t>
            </a:r>
            <a:endParaRPr kumimoji="0" lang="en-GB" sz="2000" b="0" i="0" u="none" strike="noStrike" cap="none" normalizeH="0" baseline="0" dirty="0" smtClean="0">
              <a:ln>
                <a:noFill/>
              </a:ln>
              <a:solidFill>
                <a:schemeClr val="tx1"/>
              </a:solidFill>
              <a:effectLst/>
              <a:latin typeface="+mn-lt"/>
              <a:cs typeface="Arial" pitchFamily="34" charset="0"/>
            </a:endParaRPr>
          </a:p>
        </p:txBody>
      </p:sp>
      <p:pic>
        <p:nvPicPr>
          <p:cNvPr id="13" name="Picture 4" descr="02011"/>
          <p:cNvPicPr>
            <a:picLocks noChangeAspect="1" noChangeArrowheads="1"/>
          </p:cNvPicPr>
          <p:nvPr/>
        </p:nvPicPr>
        <p:blipFill>
          <a:blip r:embed="rId2" cstate="print"/>
          <a:srcRect/>
          <a:stretch>
            <a:fillRect/>
          </a:stretch>
        </p:blipFill>
        <p:spPr bwMode="auto">
          <a:xfrm>
            <a:off x="0" y="3068524"/>
            <a:ext cx="4351412" cy="3744852"/>
          </a:xfrm>
          <a:prstGeom prst="rect">
            <a:avLst/>
          </a:prstGeom>
          <a:noFill/>
          <a:ln w="9525">
            <a:noFill/>
            <a:miter lim="800000"/>
            <a:headEnd/>
            <a:tailEnd/>
          </a:ln>
        </p:spPr>
      </p:pic>
      <p:pic>
        <p:nvPicPr>
          <p:cNvPr id="16" name="Picture 5" descr="02007"/>
          <p:cNvPicPr>
            <a:picLocks noChangeAspect="1" noChangeArrowheads="1"/>
          </p:cNvPicPr>
          <p:nvPr/>
        </p:nvPicPr>
        <p:blipFill>
          <a:blip r:embed="rId3" cstate="print"/>
          <a:srcRect/>
          <a:stretch>
            <a:fillRect/>
          </a:stretch>
        </p:blipFill>
        <p:spPr bwMode="auto">
          <a:xfrm>
            <a:off x="498376" y="476672"/>
            <a:ext cx="1076325" cy="2038350"/>
          </a:xfrm>
          <a:prstGeom prst="rect">
            <a:avLst/>
          </a:prstGeom>
          <a:noFill/>
          <a:ln w="9525">
            <a:noFill/>
            <a:miter lim="800000"/>
            <a:headEnd/>
            <a:tailEnd/>
          </a:ln>
        </p:spPr>
      </p:pic>
      <p:pic>
        <p:nvPicPr>
          <p:cNvPr id="17" name="Picture 6" descr="02008"/>
          <p:cNvPicPr>
            <a:picLocks noChangeAspect="1" noChangeArrowheads="1"/>
          </p:cNvPicPr>
          <p:nvPr/>
        </p:nvPicPr>
        <p:blipFill>
          <a:blip r:embed="rId4" cstate="print"/>
          <a:srcRect/>
          <a:stretch>
            <a:fillRect/>
          </a:stretch>
        </p:blipFill>
        <p:spPr bwMode="auto">
          <a:xfrm>
            <a:off x="2555776" y="476672"/>
            <a:ext cx="1085850" cy="20288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395536" y="476672"/>
            <a:ext cx="8496944" cy="1200329"/>
          </a:xfrm>
          <a:prstGeom prst="rect">
            <a:avLst/>
          </a:prstGeom>
        </p:spPr>
        <p:txBody>
          <a:bodyPr wrap="square">
            <a:spAutoFit/>
          </a:bodyPr>
          <a:lstStyle/>
          <a:p>
            <a:pPr algn="just"/>
            <a:r>
              <a:rPr lang="en-GB" sz="2400" dirty="0" smtClean="0"/>
              <a:t>When all the liquid has been evaporated completely and heat is further added, the </a:t>
            </a:r>
            <a:r>
              <a:rPr lang="en-GB" sz="2400" i="1" dirty="0" smtClean="0"/>
              <a:t>temperature of the vapour increases</a:t>
            </a:r>
            <a:r>
              <a:rPr lang="en-GB" sz="2400" dirty="0" smtClean="0"/>
              <a:t>. The curve 4-5 describes the process</a:t>
            </a:r>
            <a:endParaRPr lang="en-GB" sz="2400" dirty="0"/>
          </a:p>
        </p:txBody>
      </p:sp>
      <p:pic>
        <p:nvPicPr>
          <p:cNvPr id="7" name="Picture 5" descr="02009"/>
          <p:cNvPicPr>
            <a:picLocks noChangeAspect="1" noChangeArrowheads="1"/>
          </p:cNvPicPr>
          <p:nvPr/>
        </p:nvPicPr>
        <p:blipFill>
          <a:blip r:embed="rId2" cstate="print"/>
          <a:srcRect/>
          <a:stretch>
            <a:fillRect/>
          </a:stretch>
        </p:blipFill>
        <p:spPr bwMode="auto">
          <a:xfrm>
            <a:off x="7092280" y="1700808"/>
            <a:ext cx="1190625" cy="2257425"/>
          </a:xfrm>
          <a:prstGeom prst="rect">
            <a:avLst/>
          </a:prstGeom>
          <a:noFill/>
          <a:ln w="9525">
            <a:noFill/>
            <a:miter lim="800000"/>
            <a:headEnd/>
            <a:tailEnd/>
          </a:ln>
        </p:spPr>
      </p:pic>
      <p:pic>
        <p:nvPicPr>
          <p:cNvPr id="8" name="Picture 5" descr="02010"/>
          <p:cNvPicPr>
            <a:picLocks noChangeAspect="1" noChangeArrowheads="1"/>
          </p:cNvPicPr>
          <p:nvPr/>
        </p:nvPicPr>
        <p:blipFill>
          <a:blip r:embed="rId3" cstate="print"/>
          <a:srcRect/>
          <a:stretch>
            <a:fillRect/>
          </a:stretch>
        </p:blipFill>
        <p:spPr bwMode="auto">
          <a:xfrm>
            <a:off x="7092280" y="4221088"/>
            <a:ext cx="1190625" cy="2257425"/>
          </a:xfrm>
          <a:prstGeom prst="rect">
            <a:avLst/>
          </a:prstGeom>
          <a:noFill/>
          <a:ln w="9525">
            <a:noFill/>
            <a:miter lim="800000"/>
            <a:headEnd/>
            <a:tailEnd/>
          </a:ln>
        </p:spPr>
      </p:pic>
      <p:pic>
        <p:nvPicPr>
          <p:cNvPr id="9" name="Picture 4" descr="02011"/>
          <p:cNvPicPr>
            <a:picLocks noChangeAspect="1" noChangeArrowheads="1"/>
          </p:cNvPicPr>
          <p:nvPr/>
        </p:nvPicPr>
        <p:blipFill>
          <a:blip r:embed="rId4" cstate="print"/>
          <a:srcRect/>
          <a:stretch>
            <a:fillRect/>
          </a:stretch>
        </p:blipFill>
        <p:spPr bwMode="auto">
          <a:xfrm>
            <a:off x="251520" y="2204864"/>
            <a:ext cx="4932040" cy="403288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8229600" cy="701625"/>
          </a:xfrm>
        </p:spPr>
        <p:txBody>
          <a:bodyPr/>
          <a:lstStyle/>
          <a:p>
            <a:pPr>
              <a:buNone/>
            </a:pPr>
            <a:r>
              <a:rPr lang="en-GB" sz="2400" dirty="0" smtClean="0"/>
              <a:t>	If this process is repeated for a series of constant pressures, we would have a curve like this</a:t>
            </a:r>
            <a:endParaRPr lang="en-GB" sz="2400" dirty="0"/>
          </a:p>
        </p:txBody>
      </p:sp>
      <p:pic>
        <p:nvPicPr>
          <p:cNvPr id="4" name="Picture 4" descr="02016"/>
          <p:cNvPicPr>
            <a:picLocks noChangeAspect="1" noChangeArrowheads="1"/>
          </p:cNvPicPr>
          <p:nvPr/>
        </p:nvPicPr>
        <p:blipFill>
          <a:blip r:embed="rId2" cstate="print"/>
          <a:srcRect/>
          <a:stretch>
            <a:fillRect/>
          </a:stretch>
        </p:blipFill>
        <p:spPr bwMode="auto">
          <a:xfrm>
            <a:off x="1618389" y="908720"/>
            <a:ext cx="5473891" cy="3960440"/>
          </a:xfrm>
          <a:prstGeom prst="rect">
            <a:avLst/>
          </a:prstGeom>
          <a:noFill/>
          <a:ln w="9525">
            <a:noFill/>
            <a:miter lim="800000"/>
            <a:headEnd/>
            <a:tailEnd/>
          </a:ln>
        </p:spPr>
      </p:pic>
      <p:sp>
        <p:nvSpPr>
          <p:cNvPr id="5" name="Rectangle 5"/>
          <p:cNvSpPr>
            <a:spLocks noChangeArrowheads="1"/>
          </p:cNvSpPr>
          <p:nvPr/>
        </p:nvSpPr>
        <p:spPr bwMode="auto">
          <a:xfrm>
            <a:off x="152400" y="4874384"/>
            <a:ext cx="8839200" cy="1938992"/>
          </a:xfrm>
          <a:prstGeom prst="rect">
            <a:avLst/>
          </a:prstGeom>
          <a:noFill/>
          <a:ln w="9525">
            <a:noFill/>
            <a:miter lim="800000"/>
            <a:headEnd/>
            <a:tailEnd/>
          </a:ln>
          <a:effectLst/>
        </p:spPr>
        <p:txBody>
          <a:bodyPr anchor="ctr">
            <a:spAutoFit/>
          </a:bodyPr>
          <a:lstStyle/>
          <a:p>
            <a:r>
              <a:rPr lang="en-US" sz="2400" dirty="0"/>
              <a:t>If all of the saturated liquid states are connected, the saturated liquid line is established.  If all of the saturated vapor states are connected, the saturated vapor line is established.  These two lines intersect at the critical point and form what is often called the “steam </a:t>
            </a:r>
            <a:r>
              <a:rPr lang="en-US" sz="2400" dirty="0" smtClean="0"/>
              <a:t>dome</a:t>
            </a:r>
            <a:endParaRPr lang="en-US" sz="2400" dirty="0"/>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02018"/>
          <p:cNvPicPr>
            <a:picLocks noChangeAspect="1" noChangeArrowheads="1"/>
          </p:cNvPicPr>
          <p:nvPr/>
        </p:nvPicPr>
        <p:blipFill>
          <a:blip r:embed="rId2" cstate="print"/>
          <a:srcRect/>
          <a:stretch>
            <a:fillRect/>
          </a:stretch>
        </p:blipFill>
        <p:spPr bwMode="auto">
          <a:xfrm>
            <a:off x="1547664" y="376059"/>
            <a:ext cx="5328592" cy="3773021"/>
          </a:xfrm>
          <a:prstGeom prst="rect">
            <a:avLst/>
          </a:prstGeom>
          <a:noFill/>
          <a:ln w="9525">
            <a:noFill/>
            <a:miter lim="800000"/>
            <a:headEnd/>
            <a:tailEnd/>
          </a:ln>
        </p:spPr>
      </p:pic>
      <p:sp>
        <p:nvSpPr>
          <p:cNvPr id="5" name="Rectangle 4"/>
          <p:cNvSpPr>
            <a:spLocks noChangeArrowheads="1"/>
          </p:cNvSpPr>
          <p:nvPr/>
        </p:nvSpPr>
        <p:spPr bwMode="auto">
          <a:xfrm>
            <a:off x="0" y="4437112"/>
            <a:ext cx="8839200" cy="1938992"/>
          </a:xfrm>
          <a:prstGeom prst="rect">
            <a:avLst/>
          </a:prstGeom>
          <a:noFill/>
          <a:ln w="9525">
            <a:noFill/>
            <a:miter lim="800000"/>
            <a:headEnd/>
            <a:tailEnd/>
          </a:ln>
          <a:effectLst/>
        </p:spPr>
        <p:txBody>
          <a:bodyPr anchor="ctr">
            <a:spAutoFit/>
          </a:bodyPr>
          <a:lstStyle/>
          <a:p>
            <a:r>
              <a:rPr lang="en-US" sz="2400" dirty="0"/>
              <a:t>The region to the left of the saturated liquid line and below the critical temperature is called the </a:t>
            </a:r>
            <a:r>
              <a:rPr lang="en-US" sz="2400" b="1" dirty="0"/>
              <a:t>compressed liquid region</a:t>
            </a:r>
            <a:r>
              <a:rPr lang="en-US" sz="2400" dirty="0"/>
              <a:t>.  </a:t>
            </a:r>
            <a:endParaRPr lang="en-US" sz="2400" dirty="0" smtClean="0"/>
          </a:p>
          <a:p>
            <a:endParaRPr lang="en-US" sz="2400" dirty="0" smtClean="0"/>
          </a:p>
          <a:p>
            <a:r>
              <a:rPr lang="en-US" sz="2400" dirty="0" smtClean="0"/>
              <a:t>The </a:t>
            </a:r>
            <a:r>
              <a:rPr lang="en-US" sz="2400" dirty="0"/>
              <a:t>region to the right of the saturated vapor line and above the critical temperature is called the </a:t>
            </a:r>
            <a:r>
              <a:rPr lang="en-US" sz="2400" b="1" dirty="0"/>
              <a:t>superheated region</a:t>
            </a:r>
            <a:r>
              <a:rPr lang="en-US" sz="2400" dirty="0"/>
              <a:t>.  </a:t>
            </a: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4624"/>
            <a:ext cx="9144000" cy="6525344"/>
          </a:xfrm>
        </p:spPr>
        <p:txBody>
          <a:bodyPr/>
          <a:lstStyle/>
          <a:p>
            <a:pPr lvl="0" algn="just"/>
            <a:r>
              <a:rPr lang="en-GB" sz="2400" dirty="0" smtClean="0"/>
              <a:t>When the temperature increases above the saturation temperature the vapour is known as the </a:t>
            </a:r>
            <a:r>
              <a:rPr lang="en-GB" sz="2400" b="1" i="1" dirty="0" smtClean="0"/>
              <a:t>superheated vapour</a:t>
            </a:r>
          </a:p>
          <a:p>
            <a:pPr lvl="0" algn="just"/>
            <a:endParaRPr lang="en-GB" sz="2400" b="1" i="1" dirty="0" smtClean="0"/>
          </a:p>
          <a:p>
            <a:pPr lvl="0" algn="just"/>
            <a:r>
              <a:rPr lang="en-GB" sz="2400" i="1" dirty="0" smtClean="0"/>
              <a:t> </a:t>
            </a:r>
            <a:r>
              <a:rPr lang="en-GB" sz="2400" dirty="0" smtClean="0"/>
              <a:t>The temperature at this state is called the </a:t>
            </a:r>
            <a:r>
              <a:rPr lang="en-GB" sz="2400" b="1" i="1" dirty="0" smtClean="0"/>
              <a:t>superheated temperature</a:t>
            </a:r>
            <a:r>
              <a:rPr lang="en-GB" sz="2400" b="1" dirty="0" smtClean="0"/>
              <a:t>. </a:t>
            </a:r>
          </a:p>
          <a:p>
            <a:pPr lvl="0" algn="just"/>
            <a:endParaRPr lang="en-GB" sz="2400" b="1" dirty="0" smtClean="0"/>
          </a:p>
          <a:p>
            <a:pPr lvl="0" algn="just"/>
            <a:r>
              <a:rPr lang="en-GB" sz="2400" dirty="0" smtClean="0"/>
              <a:t>The difference between the superheated temperature and the saturation temperature at the given pressure is called the </a:t>
            </a:r>
            <a:r>
              <a:rPr lang="en-GB" sz="2400" b="1" i="1" dirty="0" smtClean="0"/>
              <a:t>degree of superheat</a:t>
            </a:r>
            <a:r>
              <a:rPr lang="en-GB" sz="2400" b="1" dirty="0" smtClean="0"/>
              <a:t>.</a:t>
            </a:r>
          </a:p>
          <a:p>
            <a:pPr lvl="0" algn="just"/>
            <a:endParaRPr lang="en-GB" sz="2400" b="1" dirty="0" smtClean="0"/>
          </a:p>
          <a:p>
            <a:r>
              <a:rPr lang="en-GB" sz="2400" dirty="0" smtClean="0"/>
              <a:t>The specific volume of the saturated liquid and of the saturated vapour is the same, </a:t>
            </a:r>
            <a:r>
              <a:rPr lang="en-GB" sz="2400" i="1" dirty="0" smtClean="0"/>
              <a:t>i.e., </a:t>
            </a:r>
            <a:r>
              <a:rPr lang="en-GB" sz="2400" i="1" dirty="0" err="1" smtClean="0"/>
              <a:t>vf</a:t>
            </a:r>
            <a:r>
              <a:rPr lang="en-GB" sz="2400" i="1" dirty="0" smtClean="0"/>
              <a:t> </a:t>
            </a:r>
            <a:r>
              <a:rPr lang="en-GB" sz="2400" dirty="0" smtClean="0"/>
              <a:t>= </a:t>
            </a:r>
            <a:r>
              <a:rPr lang="en-GB" sz="2400" i="1" dirty="0" smtClean="0"/>
              <a:t>vg</a:t>
            </a:r>
            <a:r>
              <a:rPr lang="en-GB" sz="2400" dirty="0" smtClean="0"/>
              <a:t>. </a:t>
            </a:r>
          </a:p>
          <a:p>
            <a:endParaRPr lang="en-GB" sz="2400" dirty="0" smtClean="0"/>
          </a:p>
          <a:p>
            <a:r>
              <a:rPr lang="en-GB" sz="2400" dirty="0" smtClean="0"/>
              <a:t>The parameters like temperature, pressure, volume, at the critical state are called </a:t>
            </a:r>
            <a:r>
              <a:rPr lang="en-GB" sz="2400" i="1" dirty="0" smtClean="0"/>
              <a:t>critical parameters</a:t>
            </a:r>
            <a:r>
              <a:rPr lang="en-GB" sz="2400" dirty="0" smtClean="0"/>
              <a:t>.</a:t>
            </a:r>
          </a:p>
          <a:p>
            <a:pPr lvl="0" algn="just"/>
            <a:endParaRPr lang="en-GB" sz="2400" b="1" dirty="0" smtClean="0"/>
          </a:p>
          <a:p>
            <a:pPr algn="just"/>
            <a:endParaRPr lang="en-GB" sz="2400"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002506"/>
          </a:xfrm>
        </p:spPr>
        <p:txBody>
          <a:bodyPr/>
          <a:lstStyle/>
          <a:p>
            <a:r>
              <a:rPr lang="en-US" dirty="0" smtClean="0"/>
              <a:t>Grading</a:t>
            </a:r>
            <a:endParaRPr lang="en-US" dirty="0"/>
          </a:p>
        </p:txBody>
      </p:sp>
      <p:sp>
        <p:nvSpPr>
          <p:cNvPr id="3" name="Content Placeholder 2"/>
          <p:cNvSpPr>
            <a:spLocks noGrp="1"/>
          </p:cNvSpPr>
          <p:nvPr>
            <p:ph idx="1"/>
          </p:nvPr>
        </p:nvSpPr>
        <p:spPr>
          <a:xfrm>
            <a:off x="457200" y="1719263"/>
            <a:ext cx="8229600" cy="2213793"/>
          </a:xfrm>
        </p:spPr>
        <p:txBody>
          <a:bodyPr/>
          <a:lstStyle/>
          <a:p>
            <a:r>
              <a:rPr lang="en-US" sz="2400" dirty="0" smtClean="0"/>
              <a:t>Assignments		 	10% </a:t>
            </a:r>
            <a:endParaRPr lang="en-GB" sz="2400" dirty="0" smtClean="0"/>
          </a:p>
          <a:p>
            <a:r>
              <a:rPr lang="en-US" sz="2400" dirty="0" smtClean="0"/>
              <a:t>Mid-</a:t>
            </a:r>
            <a:r>
              <a:rPr lang="en-US" sz="2400" dirty="0" err="1" smtClean="0"/>
              <a:t>sem</a:t>
            </a:r>
            <a:r>
              <a:rPr lang="en-US" sz="2400" dirty="0" smtClean="0"/>
              <a:t> Exams 			 20% </a:t>
            </a:r>
            <a:endParaRPr lang="en-GB" sz="2400" dirty="0" smtClean="0"/>
          </a:p>
          <a:p>
            <a:r>
              <a:rPr lang="en-US" sz="2400" dirty="0" smtClean="0"/>
              <a:t>Final Exam 			 70% </a:t>
            </a:r>
            <a:endParaRPr lang="en-GB" sz="2400" dirty="0" smtClean="0"/>
          </a:p>
          <a:p>
            <a:pPr>
              <a:buNone/>
            </a:pPr>
            <a:endParaRPr lang="en-US" sz="2400" dirty="0" smtClean="0"/>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2" cstate="print"/>
          <a:srcRect/>
          <a:stretch>
            <a:fillRect/>
          </a:stretch>
        </p:blipFill>
        <p:spPr bwMode="auto">
          <a:xfrm>
            <a:off x="-36512" y="0"/>
            <a:ext cx="9322675" cy="6858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16738" name="Picture 2"/>
          <p:cNvPicPr>
            <a:picLocks noChangeAspect="1" noChangeArrowheads="1"/>
          </p:cNvPicPr>
          <p:nvPr/>
        </p:nvPicPr>
        <p:blipFill>
          <a:blip r:embed="rId2" cstate="print"/>
          <a:srcRect/>
          <a:stretch>
            <a:fillRect/>
          </a:stretch>
        </p:blipFill>
        <p:spPr bwMode="auto">
          <a:xfrm>
            <a:off x="0" y="27384"/>
            <a:ext cx="9257180" cy="6858000"/>
          </a:xfrm>
          <a:prstGeom prst="rect">
            <a:avLst/>
          </a:prstGeom>
          <a:noFill/>
          <a:ln w="9525">
            <a:noFill/>
            <a:miter lim="800000"/>
            <a:headEnd/>
            <a:tailEnd/>
          </a:ln>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642466"/>
          </a:xfrm>
        </p:spPr>
        <p:txBody>
          <a:bodyPr/>
          <a:lstStyle/>
          <a:p>
            <a:r>
              <a:rPr lang="en-GB" sz="2800" dirty="0" smtClean="0"/>
              <a:t>Equation of state (Single phase region)</a:t>
            </a:r>
            <a:endParaRPr lang="en-GB" sz="2800" dirty="0"/>
          </a:p>
        </p:txBody>
      </p:sp>
      <p:sp>
        <p:nvSpPr>
          <p:cNvPr id="3" name="Content Placeholder 2"/>
          <p:cNvSpPr>
            <a:spLocks noGrp="1"/>
          </p:cNvSpPr>
          <p:nvPr>
            <p:ph idx="1"/>
          </p:nvPr>
        </p:nvSpPr>
        <p:spPr>
          <a:xfrm>
            <a:off x="251520" y="836712"/>
            <a:ext cx="8229600" cy="1080120"/>
          </a:xfrm>
        </p:spPr>
        <p:txBody>
          <a:bodyPr/>
          <a:lstStyle/>
          <a:p>
            <a:r>
              <a:rPr lang="en-GB" sz="2000" dirty="0" smtClean="0"/>
              <a:t>An equation of state may be solved for any one of the three quantities P, V, or T as a function of the other two. </a:t>
            </a:r>
            <a:r>
              <a:rPr lang="en-GB" sz="2000" b="1" dirty="0" smtClean="0"/>
              <a:t>WHY?</a:t>
            </a:r>
          </a:p>
          <a:p>
            <a:r>
              <a:rPr lang="en-GB" sz="2000" dirty="0" smtClean="0"/>
              <a:t>For example, if V is considered a function of T and P, then, V=(T,P), and </a:t>
            </a:r>
            <a:endParaRPr lang="en-GB" sz="2000" dirty="0"/>
          </a:p>
        </p:txBody>
      </p:sp>
      <p:pic>
        <p:nvPicPr>
          <p:cNvPr id="126978" name="Picture 2"/>
          <p:cNvPicPr>
            <a:picLocks noChangeAspect="1" noChangeArrowheads="1"/>
          </p:cNvPicPr>
          <p:nvPr/>
        </p:nvPicPr>
        <p:blipFill>
          <a:blip r:embed="rId2" cstate="print"/>
          <a:srcRect t="10080"/>
          <a:stretch>
            <a:fillRect/>
          </a:stretch>
        </p:blipFill>
        <p:spPr bwMode="auto">
          <a:xfrm>
            <a:off x="0" y="2204864"/>
            <a:ext cx="9144000" cy="504056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858490"/>
          </a:xfrm>
        </p:spPr>
        <p:txBody>
          <a:bodyPr/>
          <a:lstStyle/>
          <a:p>
            <a:r>
              <a:rPr lang="en-GB" sz="3600" dirty="0" smtClean="0"/>
              <a:t>Equation of state (Single phase)</a:t>
            </a:r>
            <a:endParaRPr lang="en-GB" sz="3600" dirty="0"/>
          </a:p>
        </p:txBody>
      </p:sp>
      <p:pic>
        <p:nvPicPr>
          <p:cNvPr id="128002" name="Picture 2"/>
          <p:cNvPicPr>
            <a:picLocks noChangeAspect="1" noChangeArrowheads="1"/>
          </p:cNvPicPr>
          <p:nvPr/>
        </p:nvPicPr>
        <p:blipFill>
          <a:blip r:embed="rId2" cstate="print"/>
          <a:srcRect/>
          <a:stretch>
            <a:fillRect/>
          </a:stretch>
        </p:blipFill>
        <p:spPr bwMode="auto">
          <a:xfrm>
            <a:off x="323528" y="1700809"/>
            <a:ext cx="8352928" cy="475252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858490"/>
          </a:xfrm>
        </p:spPr>
        <p:txBody>
          <a:bodyPr/>
          <a:lstStyle/>
          <a:p>
            <a:pPr algn="ctr"/>
            <a:r>
              <a:rPr lang="en-GB" dirty="0" smtClean="0"/>
              <a:t>Viral Equation</a:t>
            </a:r>
            <a:endParaRPr lang="en-GB" dirty="0"/>
          </a:p>
        </p:txBody>
      </p:sp>
      <p:sp>
        <p:nvSpPr>
          <p:cNvPr id="3" name="Content Placeholder 2"/>
          <p:cNvSpPr>
            <a:spLocks noGrp="1"/>
          </p:cNvSpPr>
          <p:nvPr>
            <p:ph idx="1"/>
          </p:nvPr>
        </p:nvSpPr>
        <p:spPr/>
        <p:txBody>
          <a:bodyPr/>
          <a:lstStyle/>
          <a:p>
            <a:endParaRPr lang="en-GB"/>
          </a:p>
        </p:txBody>
      </p:sp>
      <p:pic>
        <p:nvPicPr>
          <p:cNvPr id="117762" name="Picture 2"/>
          <p:cNvPicPr>
            <a:picLocks noChangeAspect="1" noChangeArrowheads="1"/>
          </p:cNvPicPr>
          <p:nvPr/>
        </p:nvPicPr>
        <p:blipFill>
          <a:blip r:embed="rId2" cstate="print"/>
          <a:srcRect/>
          <a:stretch>
            <a:fillRect/>
          </a:stretch>
        </p:blipFill>
        <p:spPr bwMode="auto">
          <a:xfrm>
            <a:off x="0" y="1412776"/>
            <a:ext cx="9144000" cy="5445224"/>
          </a:xfrm>
          <a:prstGeom prst="rect">
            <a:avLst/>
          </a:prstGeom>
          <a:noFill/>
          <a:ln w="9525">
            <a:noFill/>
            <a:miter lim="800000"/>
            <a:headEnd/>
            <a:tailEnd/>
          </a:ln>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18786"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858490"/>
          </a:xfrm>
        </p:spPr>
        <p:txBody>
          <a:bodyPr/>
          <a:lstStyle/>
          <a:p>
            <a:r>
              <a:rPr lang="en-GB" smtClean="0"/>
              <a:t>Rubin/Webb </a:t>
            </a:r>
            <a:r>
              <a:rPr lang="en-GB" dirty="0" smtClean="0"/>
              <a:t>Equation</a:t>
            </a:r>
            <a:endParaRPr lang="en-GB" dirty="0"/>
          </a:p>
        </p:txBody>
      </p:sp>
      <p:sp>
        <p:nvSpPr>
          <p:cNvPr id="3" name="Content Placeholder 2"/>
          <p:cNvSpPr>
            <a:spLocks noGrp="1"/>
          </p:cNvSpPr>
          <p:nvPr>
            <p:ph idx="1"/>
          </p:nvPr>
        </p:nvSpPr>
        <p:spPr/>
        <p:txBody>
          <a:bodyPr/>
          <a:lstStyle/>
          <a:p>
            <a:endParaRPr lang="en-GB" dirty="0"/>
          </a:p>
        </p:txBody>
      </p:sp>
      <p:pic>
        <p:nvPicPr>
          <p:cNvPr id="119810" name="Picture 2"/>
          <p:cNvPicPr>
            <a:picLocks noChangeAspect="1" noChangeArrowheads="1"/>
          </p:cNvPicPr>
          <p:nvPr/>
        </p:nvPicPr>
        <p:blipFill>
          <a:blip r:embed="rId2" cstate="print"/>
          <a:srcRect/>
          <a:stretch>
            <a:fillRect/>
          </a:stretch>
        </p:blipFill>
        <p:spPr bwMode="auto">
          <a:xfrm>
            <a:off x="4651" y="1591200"/>
            <a:ext cx="9103853" cy="5266800"/>
          </a:xfrm>
          <a:prstGeom prst="rect">
            <a:avLst/>
          </a:prstGeom>
          <a:noFill/>
          <a:ln w="9525">
            <a:noFill/>
            <a:miter lim="800000"/>
            <a:headEnd/>
            <a:tailEnd/>
          </a:ln>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a:p>
        </p:txBody>
      </p:sp>
      <p:pic>
        <p:nvPicPr>
          <p:cNvPr id="129026" name="Picture 2"/>
          <p:cNvPicPr>
            <a:picLocks noChangeAspect="1" noChangeArrowheads="1"/>
          </p:cNvPicPr>
          <p:nvPr/>
        </p:nvPicPr>
        <p:blipFill>
          <a:blip r:embed="rId2" cstate="print"/>
          <a:srcRect/>
          <a:stretch>
            <a:fillRect/>
          </a:stretch>
        </p:blipFill>
        <p:spPr bwMode="auto">
          <a:xfrm>
            <a:off x="0" y="1"/>
            <a:ext cx="9143999" cy="6858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30050" name="Picture 2"/>
          <p:cNvPicPr>
            <a:picLocks noChangeAspect="1" noChangeArrowheads="1"/>
          </p:cNvPicPr>
          <p:nvPr/>
        </p:nvPicPr>
        <p:blipFill>
          <a:blip r:embed="rId2" cstate="print"/>
          <a:srcRect/>
          <a:stretch>
            <a:fillRect/>
          </a:stretch>
        </p:blipFill>
        <p:spPr bwMode="auto">
          <a:xfrm>
            <a:off x="-34105" y="0"/>
            <a:ext cx="9409814" cy="6858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493640"/>
            <a:ext cx="8352928" cy="1799456"/>
          </a:xfrm>
        </p:spPr>
        <p:txBody>
          <a:bodyPr/>
          <a:lstStyle/>
          <a:p>
            <a:r>
              <a:rPr lang="en-US" sz="4000" dirty="0" smtClean="0"/>
              <a:t>Second Law of Thermodynamics</a:t>
            </a:r>
            <a:br>
              <a:rPr lang="en-US" sz="4000" dirty="0" smtClean="0"/>
            </a:br>
            <a:endParaRPr lang="en-GB"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858490"/>
          </a:xfrm>
        </p:spPr>
        <p:txBody>
          <a:bodyPr/>
          <a:lstStyle/>
          <a:p>
            <a:r>
              <a:rPr lang="en-GB" dirty="0" smtClean="0"/>
              <a:t>Introduction</a:t>
            </a:r>
            <a:endParaRPr lang="en-GB" dirty="0"/>
          </a:p>
        </p:txBody>
      </p:sp>
      <p:sp>
        <p:nvSpPr>
          <p:cNvPr id="3" name="Content Placeholder 2"/>
          <p:cNvSpPr>
            <a:spLocks noGrp="1"/>
          </p:cNvSpPr>
          <p:nvPr>
            <p:ph idx="1"/>
          </p:nvPr>
        </p:nvSpPr>
        <p:spPr>
          <a:xfrm>
            <a:off x="457200" y="1124744"/>
            <a:ext cx="8229600" cy="5006181"/>
          </a:xfrm>
        </p:spPr>
        <p:txBody>
          <a:bodyPr/>
          <a:lstStyle/>
          <a:p>
            <a:endParaRPr lang="en-GB" dirty="0" smtClean="0"/>
          </a:p>
          <a:p>
            <a:endParaRPr lang="en-GB" dirty="0" smtClean="0"/>
          </a:p>
          <a:p>
            <a:endParaRPr lang="en-GB" dirty="0" smtClean="0"/>
          </a:p>
          <a:p>
            <a:pPr algn="ctr">
              <a:buNone/>
            </a:pPr>
            <a:r>
              <a:rPr lang="en-GB" sz="4400" dirty="0" smtClean="0"/>
              <a:t>Thermodynamics</a:t>
            </a:r>
          </a:p>
          <a:p>
            <a:pPr algn="ctr">
              <a:buNone/>
            </a:pPr>
            <a:r>
              <a:rPr lang="en-GB" sz="4400" dirty="0" smtClean="0"/>
              <a:t>????</a:t>
            </a:r>
            <a:endParaRPr lang="en-GB" sz="4400" dirty="0"/>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002506"/>
          </a:xfrm>
        </p:spPr>
        <p:txBody>
          <a:bodyPr/>
          <a:lstStyle/>
          <a:p>
            <a:r>
              <a:rPr lang="en-GB" sz="3200" dirty="0" smtClean="0"/>
              <a:t>Limitations of the first law</a:t>
            </a:r>
            <a:endParaRPr lang="en-GB" sz="3200" dirty="0"/>
          </a:p>
        </p:txBody>
      </p:sp>
      <p:sp>
        <p:nvSpPr>
          <p:cNvPr id="3" name="Content Placeholder 2"/>
          <p:cNvSpPr>
            <a:spLocks noGrp="1"/>
          </p:cNvSpPr>
          <p:nvPr>
            <p:ph idx="1"/>
          </p:nvPr>
        </p:nvSpPr>
        <p:spPr>
          <a:xfrm>
            <a:off x="457200" y="1412776"/>
            <a:ext cx="8229600" cy="4718149"/>
          </a:xfrm>
        </p:spPr>
        <p:txBody>
          <a:bodyPr/>
          <a:lstStyle/>
          <a:p>
            <a:r>
              <a:rPr lang="en-GB" sz="2400" dirty="0" smtClean="0"/>
              <a:t>The first law tells us that energy is conserved and can flow from a system as work or heat but it places no limit on the total energy of a system which can be converted to work.</a:t>
            </a:r>
          </a:p>
          <a:p>
            <a:endParaRPr lang="en-GB" sz="2400" dirty="0" smtClean="0"/>
          </a:p>
          <a:p>
            <a:r>
              <a:rPr lang="en-GB" sz="2400" dirty="0" smtClean="0"/>
              <a:t>It establishes equivalence between the quantity of heat used and the mechanical work but does not specify the conditions under which conversion of heat into work is possible.</a:t>
            </a:r>
          </a:p>
          <a:p>
            <a:endParaRPr lang="en-GB" sz="2400" dirty="0" smtClean="0"/>
          </a:p>
          <a:p>
            <a:r>
              <a:rPr lang="en-GB" sz="2400" dirty="0" smtClean="0"/>
              <a:t>It does not also tell us the direction in which heat transfer can take place </a:t>
            </a:r>
            <a:endParaRPr lang="en-GB" sz="2400" dirty="0"/>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858490"/>
          </a:xfrm>
        </p:spPr>
        <p:txBody>
          <a:bodyPr/>
          <a:lstStyle/>
          <a:p>
            <a:r>
              <a:rPr lang="en-GB" dirty="0" smtClean="0"/>
              <a:t>Statements of the second law</a:t>
            </a:r>
            <a:endParaRPr lang="en-GB" dirty="0"/>
          </a:p>
        </p:txBody>
      </p:sp>
      <p:sp>
        <p:nvSpPr>
          <p:cNvPr id="3" name="Content Placeholder 2"/>
          <p:cNvSpPr>
            <a:spLocks noGrp="1"/>
          </p:cNvSpPr>
          <p:nvPr>
            <p:ph idx="1"/>
          </p:nvPr>
        </p:nvSpPr>
        <p:spPr>
          <a:xfrm>
            <a:off x="457200" y="1412777"/>
            <a:ext cx="8291264" cy="4104455"/>
          </a:xfrm>
        </p:spPr>
        <p:txBody>
          <a:bodyPr/>
          <a:lstStyle/>
          <a:p>
            <a:r>
              <a:rPr lang="en-GB" sz="2400" b="1" dirty="0" smtClean="0"/>
              <a:t>Statement 1</a:t>
            </a:r>
            <a:r>
              <a:rPr lang="en-GB" sz="2400" dirty="0" smtClean="0"/>
              <a:t>: It is impossible by a </a:t>
            </a:r>
            <a:r>
              <a:rPr lang="en-GB" sz="2400" b="1" dirty="0" smtClean="0"/>
              <a:t>cyclic</a:t>
            </a:r>
            <a:r>
              <a:rPr lang="en-GB" sz="2400" dirty="0" smtClean="0"/>
              <a:t> process to convert the heat absorbed by a system completely into work done by the system (Kelvin- Planck statement)</a:t>
            </a:r>
          </a:p>
          <a:p>
            <a:pPr>
              <a:buNone/>
            </a:pPr>
            <a:endParaRPr lang="en-GB" sz="2400" dirty="0" smtClean="0"/>
          </a:p>
        </p:txBody>
      </p:sp>
      <p:pic>
        <p:nvPicPr>
          <p:cNvPr id="5" name="Picture 4"/>
          <p:cNvPicPr/>
          <p:nvPr/>
        </p:nvPicPr>
        <p:blipFill>
          <a:blip r:embed="rId2" cstate="print"/>
          <a:srcRect/>
          <a:stretch>
            <a:fillRect/>
          </a:stretch>
        </p:blipFill>
        <p:spPr bwMode="auto">
          <a:xfrm>
            <a:off x="2195736" y="2924944"/>
            <a:ext cx="4176464" cy="2758033"/>
          </a:xfrm>
          <a:prstGeom prst="rect">
            <a:avLst/>
          </a:prstGeom>
          <a:noFill/>
          <a:ln w="9525">
            <a:noFill/>
            <a:miter lim="800000"/>
            <a:headEnd/>
            <a:tailEnd/>
          </a:ln>
        </p:spPr>
      </p:pic>
      <p:sp>
        <p:nvSpPr>
          <p:cNvPr id="6" name="Rectangle 5"/>
          <p:cNvSpPr/>
          <p:nvPr/>
        </p:nvSpPr>
        <p:spPr>
          <a:xfrm>
            <a:off x="2699792" y="5949280"/>
            <a:ext cx="3278462" cy="400110"/>
          </a:xfrm>
          <a:prstGeom prst="rect">
            <a:avLst/>
          </a:prstGeom>
        </p:spPr>
        <p:txBody>
          <a:bodyPr wrap="none">
            <a:spAutoFit/>
          </a:bodyPr>
          <a:lstStyle/>
          <a:p>
            <a:r>
              <a:rPr lang="en-GB" sz="2000" i="1" dirty="0" smtClean="0"/>
              <a:t>Impossible (Kelvin- Planck)</a:t>
            </a:r>
            <a:endParaRPr lang="en-GB" sz="2000" dirty="0"/>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260648"/>
            <a:ext cx="8640960" cy="2088232"/>
          </a:xfrm>
        </p:spPr>
        <p:txBody>
          <a:bodyPr/>
          <a:lstStyle/>
          <a:p>
            <a:r>
              <a:rPr lang="en-GB" sz="3200" b="1" dirty="0" smtClean="0"/>
              <a:t>Statement 2</a:t>
            </a:r>
            <a:r>
              <a:rPr lang="en-GB" sz="3200" dirty="0" smtClean="0"/>
              <a:t>: No process is possible which consist </a:t>
            </a:r>
            <a:r>
              <a:rPr lang="en-GB" sz="3200" b="1" dirty="0" smtClean="0"/>
              <a:t>solely </a:t>
            </a:r>
            <a:r>
              <a:rPr lang="en-GB" sz="3200" dirty="0" smtClean="0"/>
              <a:t>in the transfer of heat from lower temperature level to a higher one (</a:t>
            </a:r>
            <a:r>
              <a:rPr lang="en-GB" sz="3200" dirty="0" err="1" smtClean="0"/>
              <a:t>Clausius</a:t>
            </a:r>
            <a:r>
              <a:rPr lang="en-GB" sz="3200" dirty="0" smtClean="0"/>
              <a:t> statement)</a:t>
            </a:r>
          </a:p>
          <a:p>
            <a:endParaRPr lang="en-GB" dirty="0"/>
          </a:p>
        </p:txBody>
      </p:sp>
      <p:sp>
        <p:nvSpPr>
          <p:cNvPr id="4" name="Rectangle 3"/>
          <p:cNvSpPr/>
          <p:nvPr/>
        </p:nvSpPr>
        <p:spPr>
          <a:xfrm>
            <a:off x="4283968" y="3140968"/>
            <a:ext cx="4572000" cy="1631216"/>
          </a:xfrm>
          <a:prstGeom prst="rect">
            <a:avLst/>
          </a:prstGeom>
        </p:spPr>
        <p:txBody>
          <a:bodyPr>
            <a:spAutoFit/>
          </a:bodyPr>
          <a:lstStyle/>
          <a:p>
            <a:r>
              <a:rPr lang="en-GB" sz="2000" dirty="0" smtClean="0"/>
              <a:t>Note that the first law of thermodynamics is not violated if heat flows from a low temperature to a high temperature without the expenditure of work. </a:t>
            </a:r>
            <a:endParaRPr lang="en-GB" sz="2000" dirty="0"/>
          </a:p>
        </p:txBody>
      </p:sp>
      <p:pic>
        <p:nvPicPr>
          <p:cNvPr id="5" name="Picture 4"/>
          <p:cNvPicPr/>
          <p:nvPr/>
        </p:nvPicPr>
        <p:blipFill>
          <a:blip r:embed="rId2" cstate="print"/>
          <a:srcRect/>
          <a:stretch>
            <a:fillRect/>
          </a:stretch>
        </p:blipFill>
        <p:spPr bwMode="auto">
          <a:xfrm>
            <a:off x="611560" y="2564904"/>
            <a:ext cx="3240360" cy="3456384"/>
          </a:xfrm>
          <a:prstGeom prst="rect">
            <a:avLst/>
          </a:prstGeom>
          <a:noFill/>
          <a:ln w="9525">
            <a:noFill/>
            <a:miter lim="800000"/>
            <a:headEnd/>
            <a:tailEnd/>
          </a:ln>
        </p:spPr>
      </p:pic>
      <p:sp>
        <p:nvSpPr>
          <p:cNvPr id="6" name="Rectangle 5"/>
          <p:cNvSpPr/>
          <p:nvPr/>
        </p:nvSpPr>
        <p:spPr>
          <a:xfrm>
            <a:off x="323528" y="6309320"/>
            <a:ext cx="4294765" cy="369332"/>
          </a:xfrm>
          <a:prstGeom prst="rect">
            <a:avLst/>
          </a:prstGeom>
        </p:spPr>
        <p:txBody>
          <a:bodyPr wrap="none">
            <a:spAutoFit/>
          </a:bodyPr>
          <a:lstStyle/>
          <a:p>
            <a:r>
              <a:rPr lang="en-GB" i="1" dirty="0" smtClean="0"/>
              <a:t>For T</a:t>
            </a:r>
            <a:r>
              <a:rPr lang="en-GB" i="1" baseline="-25000" dirty="0" smtClean="0"/>
              <a:t>1 </a:t>
            </a:r>
            <a:r>
              <a:rPr lang="en-GB" i="1" dirty="0" smtClean="0"/>
              <a:t>&lt; T</a:t>
            </a:r>
            <a:r>
              <a:rPr lang="en-GB" i="1" baseline="-25000" dirty="0" smtClean="0"/>
              <a:t>2 </a:t>
            </a:r>
            <a:r>
              <a:rPr lang="en-GB" i="1" dirty="0" smtClean="0"/>
              <a:t>, this is impossible (</a:t>
            </a:r>
            <a:r>
              <a:rPr lang="en-GB" i="1" dirty="0" err="1" smtClean="0"/>
              <a:t>Classius</a:t>
            </a:r>
            <a:r>
              <a:rPr lang="en-GB" i="1" dirty="0" smtClean="0"/>
              <a:t>)</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933056"/>
            <a:ext cx="7543800" cy="786482"/>
          </a:xfrm>
        </p:spPr>
        <p:txBody>
          <a:bodyPr/>
          <a:lstStyle/>
          <a:p>
            <a:pPr algn="ctr"/>
            <a:r>
              <a:rPr lang="en-US" dirty="0" smtClean="0"/>
              <a:t>Some Definitions </a:t>
            </a:r>
            <a:endParaRPr lang="en-GB" dirty="0"/>
          </a:p>
        </p:txBody>
      </p:sp>
      <p:sp>
        <p:nvSpPr>
          <p:cNvPr id="4" name="Rectangle 3"/>
          <p:cNvSpPr/>
          <p:nvPr/>
        </p:nvSpPr>
        <p:spPr>
          <a:xfrm>
            <a:off x="323528" y="5085184"/>
            <a:ext cx="8208912" cy="954107"/>
          </a:xfrm>
          <a:prstGeom prst="rect">
            <a:avLst/>
          </a:prstGeom>
        </p:spPr>
        <p:txBody>
          <a:bodyPr wrap="square">
            <a:spAutoFit/>
          </a:bodyPr>
          <a:lstStyle/>
          <a:p>
            <a:pPr algn="ctr"/>
            <a:r>
              <a:rPr lang="en-US" sz="2800" dirty="0" smtClean="0"/>
              <a:t>To express the second law in a workable form, we need to understand certain terminologies</a:t>
            </a:r>
            <a:endParaRPr lang="en-GB" sz="2800" dirty="0"/>
          </a:p>
        </p:txBody>
      </p:sp>
      <p:sp>
        <p:nvSpPr>
          <p:cNvPr id="5" name="Rectangle 4"/>
          <p:cNvSpPr/>
          <p:nvPr/>
        </p:nvSpPr>
        <p:spPr>
          <a:xfrm>
            <a:off x="144016" y="2060848"/>
            <a:ext cx="8820472" cy="954107"/>
          </a:xfrm>
          <a:prstGeom prst="rect">
            <a:avLst/>
          </a:prstGeom>
          <a:solidFill>
            <a:schemeClr val="accent1">
              <a:lumMod val="40000"/>
              <a:lumOff val="60000"/>
            </a:schemeClr>
          </a:solidFill>
        </p:spPr>
        <p:txBody>
          <a:bodyPr wrap="square">
            <a:spAutoFit/>
          </a:bodyPr>
          <a:lstStyle/>
          <a:p>
            <a:r>
              <a:rPr lang="en-US" sz="2800" dirty="0" smtClean="0"/>
              <a:t>A process will not occur unless it satisfies both the first and the second laws of thermodynamics. </a:t>
            </a:r>
            <a:endParaRPr lang="en-GB" sz="2800" dirty="0"/>
          </a:p>
        </p:txBody>
      </p:sp>
      <p:sp>
        <p:nvSpPr>
          <p:cNvPr id="152577" name="Rectangle 1"/>
          <p:cNvSpPr>
            <a:spLocks noChangeArrowheads="1"/>
          </p:cNvSpPr>
          <p:nvPr/>
        </p:nvSpPr>
        <p:spPr bwMode="auto">
          <a:xfrm>
            <a:off x="144016" y="343109"/>
            <a:ext cx="8892480" cy="954107"/>
          </a:xfrm>
          <a:prstGeom prst="rect">
            <a:avLst/>
          </a:prstGeom>
          <a:solidFill>
            <a:srgbClr val="FDE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tab pos="1685925" algn="l"/>
              </a:tabLst>
            </a:pPr>
            <a:r>
              <a:rPr kumimoji="0" lang="en-GB"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The second law thus tells us that we cannot get work from a single reservoir </a:t>
            </a:r>
            <a:r>
              <a:rPr kumimoji="0" lang="en-GB" sz="28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only</a:t>
            </a:r>
            <a:r>
              <a:rPr kumimoji="0" lang="en-GB"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en-GB" sz="2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930498"/>
          </a:xfrm>
        </p:spPr>
        <p:txBody>
          <a:bodyPr/>
          <a:lstStyle/>
          <a:p>
            <a:r>
              <a:rPr lang="en-US" sz="4000" dirty="0" smtClean="0"/>
              <a:t>Heat (Thermal) Reservoir</a:t>
            </a:r>
            <a:endParaRPr lang="en-GB" dirty="0"/>
          </a:p>
        </p:txBody>
      </p:sp>
      <p:sp>
        <p:nvSpPr>
          <p:cNvPr id="3" name="Content Placeholder 2"/>
          <p:cNvSpPr>
            <a:spLocks noGrp="1"/>
          </p:cNvSpPr>
          <p:nvPr>
            <p:ph idx="1"/>
          </p:nvPr>
        </p:nvSpPr>
        <p:spPr>
          <a:xfrm>
            <a:off x="457200" y="1484784"/>
            <a:ext cx="8229600" cy="4646141"/>
          </a:xfrm>
        </p:spPr>
        <p:txBody>
          <a:bodyPr/>
          <a:lstStyle/>
          <a:p>
            <a:r>
              <a:rPr lang="en-US" sz="2400" dirty="0" smtClean="0"/>
              <a:t>A heat reservoir is a sufficiently large system in stable equilibrium to which and from which finite amounts of heat can be transferred without any change in its temperature. </a:t>
            </a:r>
          </a:p>
          <a:p>
            <a:endParaRPr lang="en-US" sz="2400" dirty="0" smtClean="0"/>
          </a:p>
          <a:p>
            <a:r>
              <a:rPr lang="en-US" sz="2400" dirty="0" smtClean="0"/>
              <a:t>A high temperature heat reservoir from which heat is transferred is sometimes called a </a:t>
            </a:r>
            <a:r>
              <a:rPr lang="en-US" sz="2400" b="1" dirty="0" smtClean="0"/>
              <a:t>heat source</a:t>
            </a:r>
            <a:r>
              <a:rPr lang="en-US" sz="2400" dirty="0" smtClean="0"/>
              <a:t>.  </a:t>
            </a:r>
            <a:r>
              <a:rPr lang="en-US" sz="2400" dirty="0" err="1" smtClean="0"/>
              <a:t>Eg</a:t>
            </a:r>
            <a:r>
              <a:rPr lang="en-US" sz="2400" dirty="0" smtClean="0"/>
              <a:t> of heat source is a constant temperature furnace.</a:t>
            </a:r>
          </a:p>
          <a:p>
            <a:endParaRPr lang="en-US" sz="2400" dirty="0" smtClean="0"/>
          </a:p>
          <a:p>
            <a:r>
              <a:rPr lang="en-US" sz="2400" dirty="0" smtClean="0"/>
              <a:t>A low temperature heat reservoir to which heat is transferred is sometimes called a </a:t>
            </a:r>
            <a:r>
              <a:rPr lang="en-US" sz="2400" b="1" dirty="0" smtClean="0"/>
              <a:t>heat sink. </a:t>
            </a:r>
            <a:r>
              <a:rPr lang="en-US" sz="2400" dirty="0" err="1" smtClean="0"/>
              <a:t>Eg</a:t>
            </a:r>
            <a:r>
              <a:rPr lang="en-US" sz="2400" dirty="0" smtClean="0"/>
              <a:t> of heat sink is the sea/river/</a:t>
            </a:r>
            <a:r>
              <a:rPr lang="en-US" sz="2400" dirty="0" err="1" smtClean="0"/>
              <a:t>atmoshere</a:t>
            </a:r>
            <a:r>
              <a:rPr lang="en-US" sz="2400" dirty="0" smtClean="0"/>
              <a:t>.</a:t>
            </a:r>
            <a:endParaRPr lang="en-US" sz="2400" b="1" dirty="0" smtClean="0"/>
          </a:p>
          <a:p>
            <a:endParaRPr lang="en-GB" sz="2400" dirty="0"/>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3600" dirty="0" smtClean="0"/>
              <a:t>Work (Mechanical energy) Reservoir</a:t>
            </a:r>
            <a:endParaRPr lang="en-GB" sz="3600" dirty="0"/>
          </a:p>
        </p:txBody>
      </p:sp>
      <p:sp>
        <p:nvSpPr>
          <p:cNvPr id="3" name="Content Placeholder 2"/>
          <p:cNvSpPr>
            <a:spLocks noGrp="1"/>
          </p:cNvSpPr>
          <p:nvPr>
            <p:ph idx="1"/>
          </p:nvPr>
        </p:nvSpPr>
        <p:spPr>
          <a:xfrm>
            <a:off x="395536" y="2446338"/>
            <a:ext cx="8229600" cy="2782862"/>
          </a:xfrm>
        </p:spPr>
        <p:txBody>
          <a:bodyPr/>
          <a:lstStyle/>
          <a:p>
            <a:pPr>
              <a:buNone/>
            </a:pPr>
            <a:r>
              <a:rPr lang="en-US" dirty="0" smtClean="0"/>
              <a:t>	A work reservoir is a sufficiently large system in stable equilibrium to which and from which finite amounts of work can be transferred adiabatically without any change in its pressure.</a:t>
            </a:r>
          </a:p>
          <a:p>
            <a:pPr>
              <a:buNone/>
            </a:pPr>
            <a:endParaRPr lang="en-GB" dirty="0"/>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p:cNvSpPr>
          <p:nvPr/>
        </p:nvSpPr>
        <p:spPr bwMode="auto">
          <a:xfrm>
            <a:off x="247650" y="0"/>
            <a:ext cx="8626475" cy="465138"/>
          </a:xfrm>
          <a:prstGeom prst="rect">
            <a:avLst/>
          </a:prstGeom>
          <a:noFill/>
          <a:ln w="9525">
            <a:noFill/>
            <a:miter lim="800000"/>
            <a:headEnd/>
            <a:tailEnd/>
          </a:ln>
        </p:spPr>
        <p:txBody>
          <a:bodyPr lIns="26788" tIns="26788" rIns="67427" bIns="26788"/>
          <a:lstStyle/>
          <a:p>
            <a:pPr marL="19050" algn="ctr">
              <a:spcBef>
                <a:spcPts val="1438"/>
              </a:spcBef>
            </a:pPr>
            <a:r>
              <a:rPr lang="en-US" altLang="en-US" sz="2900">
                <a:latin typeface="Arial Bold" charset="0"/>
                <a:cs typeface="Arial Bold" charset="0"/>
                <a:sym typeface="Arial Bold" charset="0"/>
              </a:rPr>
              <a:t>Heat Engines</a:t>
            </a:r>
          </a:p>
        </p:txBody>
      </p:sp>
      <p:sp>
        <p:nvSpPr>
          <p:cNvPr id="4099" name="Rectangle 2"/>
          <p:cNvSpPr>
            <a:spLocks/>
          </p:cNvSpPr>
          <p:nvPr/>
        </p:nvSpPr>
        <p:spPr bwMode="auto">
          <a:xfrm>
            <a:off x="261938" y="446088"/>
            <a:ext cx="8393112" cy="1187450"/>
          </a:xfrm>
          <a:prstGeom prst="rect">
            <a:avLst/>
          </a:prstGeom>
          <a:noFill/>
          <a:ln w="9525">
            <a:noFill/>
            <a:miter lim="800000"/>
            <a:headEnd/>
            <a:tailEnd/>
          </a:ln>
        </p:spPr>
        <p:txBody>
          <a:bodyPr lIns="26788" tIns="26788" rIns="67427" bIns="26788"/>
          <a:lstStyle/>
          <a:p>
            <a:pPr marL="19050">
              <a:spcBef>
                <a:spcPts val="1200"/>
              </a:spcBef>
            </a:pPr>
            <a:r>
              <a:rPr lang="en-US" altLang="en-US" sz="2000" dirty="0">
                <a:latin typeface="Arial Bold" charset="0"/>
                <a:cs typeface="Arial Bold" charset="0"/>
                <a:sym typeface="Arial Bold" charset="0"/>
              </a:rPr>
              <a:t>A heat engine is a device that converts heat into work. A classic example is the steam engine. Fuel heats the water; the vapor expands and does work against the piston; the vapor condenses back into water again and the cycle repeats.</a:t>
            </a:r>
          </a:p>
        </p:txBody>
      </p:sp>
      <p:pic>
        <p:nvPicPr>
          <p:cNvPr id="4100" name="Picture 3"/>
          <p:cNvPicPr>
            <a:picLocks noChangeAspect="1" noChangeArrowheads="1"/>
          </p:cNvPicPr>
          <p:nvPr/>
        </p:nvPicPr>
        <p:blipFill>
          <a:blip r:embed="rId2" cstate="print"/>
          <a:srcRect/>
          <a:stretch>
            <a:fillRect/>
          </a:stretch>
        </p:blipFill>
        <p:spPr bwMode="auto">
          <a:xfrm>
            <a:off x="-312737" y="2555188"/>
            <a:ext cx="4596706" cy="3447150"/>
          </a:xfrm>
          <a:prstGeom prst="rect">
            <a:avLst/>
          </a:prstGeom>
          <a:noFill/>
          <a:ln w="12700" cap="rnd">
            <a:noFill/>
            <a:round/>
            <a:headEnd/>
            <a:tailEnd/>
          </a:ln>
        </p:spPr>
      </p:pic>
      <p:pic>
        <p:nvPicPr>
          <p:cNvPr id="4101" name="Picture 4"/>
          <p:cNvPicPr>
            <a:picLocks noChangeAspect="1" noChangeArrowheads="1"/>
          </p:cNvPicPr>
          <p:nvPr/>
        </p:nvPicPr>
        <p:blipFill>
          <a:blip r:embed="rId3" cstate="print"/>
          <a:srcRect l="27591" r="28064"/>
          <a:stretch>
            <a:fillRect/>
          </a:stretch>
        </p:blipFill>
        <p:spPr bwMode="auto">
          <a:xfrm>
            <a:off x="6686550" y="2276872"/>
            <a:ext cx="2457450" cy="4156075"/>
          </a:xfrm>
          <a:prstGeom prst="rect">
            <a:avLst/>
          </a:prstGeom>
          <a:noFill/>
          <a:ln w="12700" cap="rnd">
            <a:noFill/>
            <a:round/>
            <a:headEnd/>
            <a:tailEnd/>
          </a:ln>
        </p:spPr>
      </p:pic>
      <p:sp>
        <p:nvSpPr>
          <p:cNvPr id="4102" name="Rectangle 5"/>
          <p:cNvSpPr>
            <a:spLocks/>
          </p:cNvSpPr>
          <p:nvPr/>
        </p:nvSpPr>
        <p:spPr bwMode="auto">
          <a:xfrm>
            <a:off x="2986757" y="5216525"/>
            <a:ext cx="3269081" cy="1500649"/>
          </a:xfrm>
          <a:prstGeom prst="rect">
            <a:avLst/>
          </a:prstGeom>
          <a:noFill/>
          <a:ln w="9525">
            <a:noFill/>
            <a:miter lim="800000"/>
            <a:headEnd/>
            <a:tailEnd/>
          </a:ln>
        </p:spPr>
        <p:txBody>
          <a:bodyPr wrap="none" lIns="26788" tIns="26788" rIns="67427" bIns="26788">
            <a:spAutoFit/>
          </a:bodyPr>
          <a:lstStyle/>
          <a:p>
            <a:pPr marL="19050"/>
            <a:r>
              <a:rPr lang="en-US" altLang="en-US" sz="2000" dirty="0">
                <a:latin typeface="Arial Bold" charset="0"/>
                <a:cs typeface="Arial Bold" charset="0"/>
                <a:sym typeface="Arial Bold" charset="0"/>
              </a:rPr>
              <a:t>All heat engines have:</a:t>
            </a:r>
            <a:endParaRPr lang="en-US" altLang="en-US" sz="2400" dirty="0">
              <a:latin typeface="Arial Bold" charset="0"/>
              <a:ea typeface="Lucida Grande" charset="0"/>
              <a:cs typeface="Lucida Grande" charset="0"/>
              <a:sym typeface="Arial Bold" charset="0"/>
            </a:endParaRPr>
          </a:p>
          <a:p>
            <a:pPr marL="19050"/>
            <a:r>
              <a:rPr lang="en-US" altLang="en-US" sz="2000" dirty="0">
                <a:latin typeface="Arial Bold" charset="0"/>
                <a:cs typeface="Arial Bold" charset="0"/>
                <a:sym typeface="Arial Bold" charset="0"/>
              </a:rPr>
              <a:t> </a:t>
            </a:r>
            <a:r>
              <a:rPr lang="en-US" altLang="en-US" sz="2000" dirty="0" smtClean="0">
                <a:latin typeface="Arial Bold" charset="0"/>
                <a:cs typeface="Arial Bold" charset="0"/>
                <a:sym typeface="Arial Bold" charset="0"/>
              </a:rPr>
              <a:t>- </a:t>
            </a:r>
            <a:r>
              <a:rPr lang="en-US" altLang="en-US" dirty="0">
                <a:latin typeface="Arial Bold" charset="0"/>
                <a:cs typeface="Arial Bold" charset="0"/>
                <a:sym typeface="Arial Bold" charset="0"/>
              </a:rPr>
              <a:t>working substance</a:t>
            </a:r>
            <a:endParaRPr lang="en-US" altLang="en-US" dirty="0">
              <a:latin typeface="Arial Bold" charset="0"/>
              <a:ea typeface="Lucida Grande" charset="0"/>
              <a:cs typeface="Lucida Grande" charset="0"/>
              <a:sym typeface="Arial Bold" charset="0"/>
            </a:endParaRPr>
          </a:p>
          <a:p>
            <a:pPr marL="19050"/>
            <a:r>
              <a:rPr lang="en-US" altLang="en-US" dirty="0">
                <a:latin typeface="Arial Bold" charset="0"/>
                <a:cs typeface="Arial Bold" charset="0"/>
                <a:sym typeface="Arial Bold" charset="0"/>
              </a:rPr>
              <a:t> </a:t>
            </a:r>
            <a:r>
              <a:rPr lang="en-US" altLang="en-US" dirty="0" smtClean="0">
                <a:latin typeface="Arial Bold" charset="0"/>
                <a:cs typeface="Arial Bold" charset="0"/>
                <a:sym typeface="Arial Bold" charset="0"/>
              </a:rPr>
              <a:t>- </a:t>
            </a:r>
            <a:r>
              <a:rPr lang="en-US" altLang="en-US" dirty="0">
                <a:latin typeface="Arial Bold" charset="0"/>
                <a:cs typeface="Arial Bold" charset="0"/>
                <a:sym typeface="Arial Bold" charset="0"/>
              </a:rPr>
              <a:t>high-temperature reservoir</a:t>
            </a:r>
            <a:endParaRPr lang="en-US" altLang="en-US" dirty="0">
              <a:latin typeface="Arial Bold" charset="0"/>
              <a:ea typeface="Lucida Grande" charset="0"/>
              <a:cs typeface="Lucida Grande" charset="0"/>
              <a:sym typeface="Arial Bold" charset="0"/>
            </a:endParaRPr>
          </a:p>
          <a:p>
            <a:pPr marL="19050"/>
            <a:r>
              <a:rPr lang="en-US" altLang="en-US" dirty="0">
                <a:latin typeface="Arial Bold" charset="0"/>
                <a:cs typeface="Arial Bold" charset="0"/>
                <a:sym typeface="Arial Bold" charset="0"/>
              </a:rPr>
              <a:t> </a:t>
            </a:r>
            <a:r>
              <a:rPr lang="en-US" altLang="en-US" dirty="0" smtClean="0">
                <a:latin typeface="Arial Bold" charset="0"/>
                <a:cs typeface="Arial Bold" charset="0"/>
                <a:sym typeface="Arial Bold" charset="0"/>
              </a:rPr>
              <a:t>- </a:t>
            </a:r>
            <a:r>
              <a:rPr lang="en-US" altLang="en-US" dirty="0">
                <a:latin typeface="Arial Bold" charset="0"/>
                <a:cs typeface="Arial Bold" charset="0"/>
                <a:sym typeface="Arial Bold" charset="0"/>
              </a:rPr>
              <a:t>low-temperature reservoir</a:t>
            </a:r>
            <a:endParaRPr lang="en-US" altLang="en-US" dirty="0">
              <a:latin typeface="Arial Bold" charset="0"/>
              <a:ea typeface="Lucida Grande" charset="0"/>
              <a:cs typeface="Lucida Grande" charset="0"/>
              <a:sym typeface="Arial Bold" charset="0"/>
            </a:endParaRPr>
          </a:p>
          <a:p>
            <a:pPr marL="19050"/>
            <a:r>
              <a:rPr lang="en-US" altLang="en-US" dirty="0">
                <a:latin typeface="Arial Bold" charset="0"/>
                <a:cs typeface="Arial Bold" charset="0"/>
                <a:sym typeface="Arial Bold" charset="0"/>
              </a:rPr>
              <a:t> </a:t>
            </a:r>
            <a:r>
              <a:rPr lang="en-US" altLang="en-US" dirty="0" smtClean="0">
                <a:latin typeface="Arial Bold" charset="0"/>
                <a:cs typeface="Arial Bold" charset="0"/>
                <a:sym typeface="Arial Bold" charset="0"/>
              </a:rPr>
              <a:t>- </a:t>
            </a:r>
            <a:r>
              <a:rPr lang="en-US" altLang="en-US" dirty="0">
                <a:latin typeface="Arial Bold" charset="0"/>
                <a:cs typeface="Arial Bold" charset="0"/>
                <a:sym typeface="Arial Bold" charset="0"/>
              </a:rPr>
              <a:t>cyclical engine</a:t>
            </a:r>
          </a:p>
        </p:txBody>
      </p:sp>
      <p:pic>
        <p:nvPicPr>
          <p:cNvPr id="4103" name="Picture 6"/>
          <p:cNvPicPr>
            <a:picLocks noChangeAspect="1" noChangeArrowheads="1"/>
          </p:cNvPicPr>
          <p:nvPr/>
        </p:nvPicPr>
        <p:blipFill>
          <a:blip r:embed="rId4" cstate="print"/>
          <a:srcRect/>
          <a:stretch>
            <a:fillRect/>
          </a:stretch>
        </p:blipFill>
        <p:spPr bwMode="auto">
          <a:xfrm>
            <a:off x="3457575" y="1700783"/>
            <a:ext cx="2687638" cy="1800225"/>
          </a:xfrm>
          <a:prstGeom prst="rect">
            <a:avLst/>
          </a:prstGeom>
          <a:noFill/>
          <a:ln w="12700" cap="rnd">
            <a:noFill/>
            <a:round/>
            <a:headEnd/>
            <a:tailEnd/>
          </a:ln>
        </p:spPr>
      </p:pic>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3D564D30-41E4-442A-A25C-603D304A0B20}" type="slidenum">
              <a:rPr lang="en-US"/>
              <a:pPr/>
              <a:t>77</a:t>
            </a:fld>
            <a:endParaRPr lang="en-US"/>
          </a:p>
        </p:txBody>
      </p:sp>
      <p:pic>
        <p:nvPicPr>
          <p:cNvPr id="6148" name="Picture 4" descr="05010 copy"/>
          <p:cNvPicPr>
            <a:picLocks noChangeAspect="1" noChangeArrowheads="1"/>
          </p:cNvPicPr>
          <p:nvPr/>
        </p:nvPicPr>
        <p:blipFill>
          <a:blip r:embed="rId3" cstate="print"/>
          <a:srcRect/>
          <a:stretch>
            <a:fillRect/>
          </a:stretch>
        </p:blipFill>
        <p:spPr bwMode="auto">
          <a:xfrm>
            <a:off x="2895600" y="152400"/>
            <a:ext cx="3476625" cy="3105150"/>
          </a:xfrm>
          <a:prstGeom prst="rect">
            <a:avLst/>
          </a:prstGeom>
          <a:noFill/>
          <a:ln w="9525">
            <a:noFill/>
            <a:miter lim="800000"/>
            <a:headEnd/>
            <a:tailEnd/>
          </a:ln>
        </p:spPr>
      </p:pic>
      <p:sp>
        <p:nvSpPr>
          <p:cNvPr id="6150" name="Rectangle 6"/>
          <p:cNvSpPr>
            <a:spLocks noChangeArrowheads="1"/>
          </p:cNvSpPr>
          <p:nvPr/>
        </p:nvSpPr>
        <p:spPr bwMode="auto">
          <a:xfrm>
            <a:off x="152400" y="3276600"/>
            <a:ext cx="2330450" cy="366713"/>
          </a:xfrm>
          <a:prstGeom prst="rect">
            <a:avLst/>
          </a:prstGeom>
          <a:noFill/>
          <a:ln w="9525">
            <a:noFill/>
            <a:miter lim="800000"/>
            <a:headEnd/>
            <a:tailEnd/>
          </a:ln>
          <a:effectLst/>
        </p:spPr>
        <p:txBody>
          <a:bodyPr wrap="none" anchor="ctr">
            <a:spAutoFit/>
          </a:bodyPr>
          <a:lstStyle/>
          <a:p>
            <a:r>
              <a:rPr lang="en-US" b="1" dirty="0">
                <a:cs typeface="Times New Roman" pitchFamily="18" charset="0"/>
              </a:rPr>
              <a:t>Thermal Efficiency,</a:t>
            </a:r>
            <a:r>
              <a:rPr lang="en-US" sz="1600" b="1" dirty="0">
                <a:latin typeface="Times New Roman" pitchFamily="18" charset="0"/>
                <a:cs typeface="Times New Roman" pitchFamily="18" charset="0"/>
              </a:rPr>
              <a:t> </a:t>
            </a:r>
            <a:endParaRPr lang="en-US" dirty="0"/>
          </a:p>
        </p:txBody>
      </p:sp>
      <p:graphicFrame>
        <p:nvGraphicFramePr>
          <p:cNvPr id="6149" name="Object 5"/>
          <p:cNvGraphicFramePr>
            <a:graphicFrameLocks noChangeAspect="1"/>
          </p:cNvGraphicFramePr>
          <p:nvPr/>
        </p:nvGraphicFramePr>
        <p:xfrm>
          <a:off x="2362200" y="3276600"/>
          <a:ext cx="381000" cy="339725"/>
        </p:xfrm>
        <a:graphic>
          <a:graphicData uri="http://schemas.openxmlformats.org/presentationml/2006/ole">
            <p:oleObj spid="_x0000_s115714" name="Equation" r:id="rId4" imgW="215713" imgH="203024" progId="">
              <p:embed/>
            </p:oleObj>
          </a:graphicData>
        </a:graphic>
      </p:graphicFrame>
      <p:sp>
        <p:nvSpPr>
          <p:cNvPr id="6151" name="Rectangle 7"/>
          <p:cNvSpPr>
            <a:spLocks noChangeArrowheads="1"/>
          </p:cNvSpPr>
          <p:nvPr/>
        </p:nvSpPr>
        <p:spPr bwMode="auto">
          <a:xfrm>
            <a:off x="152400" y="3657600"/>
            <a:ext cx="8839200" cy="915988"/>
          </a:xfrm>
          <a:prstGeom prst="rect">
            <a:avLst/>
          </a:prstGeom>
          <a:noFill/>
          <a:ln w="9525">
            <a:noFill/>
            <a:miter lim="800000"/>
            <a:headEnd/>
            <a:tailEnd/>
          </a:ln>
          <a:effectLst/>
        </p:spPr>
        <p:txBody>
          <a:bodyPr anchor="ctr">
            <a:spAutoFit/>
          </a:bodyPr>
          <a:lstStyle/>
          <a:p>
            <a:r>
              <a:rPr lang="en-US" dirty="0">
                <a:cs typeface="Times New Roman" pitchFamily="18" charset="0"/>
              </a:rPr>
              <a:t>The thermal efficiency is the index of performance of a work-producing device or a heat engine and is defined by the ratio of the net work output (the desired result) to the heat input (the costs to obtain the desired result).</a:t>
            </a:r>
            <a:r>
              <a:rPr lang="en-US" dirty="0"/>
              <a:t> </a:t>
            </a:r>
          </a:p>
        </p:txBody>
      </p:sp>
      <p:sp>
        <p:nvSpPr>
          <p:cNvPr id="6153" name="Rectangle 9"/>
          <p:cNvSpPr>
            <a:spLocks noChangeArrowheads="1"/>
          </p:cNvSpPr>
          <p:nvPr/>
        </p:nvSpPr>
        <p:spPr bwMode="auto">
          <a:xfrm>
            <a:off x="0" y="3124200"/>
            <a:ext cx="9144000" cy="0"/>
          </a:xfrm>
          <a:prstGeom prst="rect">
            <a:avLst/>
          </a:prstGeom>
          <a:noFill/>
          <a:ln w="9525">
            <a:noFill/>
            <a:miter lim="800000"/>
            <a:headEnd/>
            <a:tailEnd/>
          </a:ln>
          <a:effectLst/>
        </p:spPr>
        <p:txBody>
          <a:bodyPr wrap="none" anchor="ctr">
            <a:spAutoFit/>
          </a:bodyPr>
          <a:lstStyle/>
          <a:p>
            <a:endParaRPr lang="en-GB"/>
          </a:p>
        </p:txBody>
      </p:sp>
      <p:graphicFrame>
        <p:nvGraphicFramePr>
          <p:cNvPr id="6152" name="Object 8"/>
          <p:cNvGraphicFramePr>
            <a:graphicFrameLocks noChangeAspect="1"/>
          </p:cNvGraphicFramePr>
          <p:nvPr/>
        </p:nvGraphicFramePr>
        <p:xfrm>
          <a:off x="3429000" y="4648200"/>
          <a:ext cx="1943100" cy="609600"/>
        </p:xfrm>
        <a:graphic>
          <a:graphicData uri="http://schemas.openxmlformats.org/presentationml/2006/ole">
            <p:oleObj spid="_x0000_s115715" name="Equation" r:id="rId5" imgW="1333500" imgH="419100" progId="">
              <p:embed/>
            </p:oleObj>
          </a:graphicData>
        </a:graphic>
      </p:graphicFrame>
      <p:sp>
        <p:nvSpPr>
          <p:cNvPr id="6154" name="Rectangle 10"/>
          <p:cNvSpPr>
            <a:spLocks noChangeArrowheads="1"/>
          </p:cNvSpPr>
          <p:nvPr/>
        </p:nvSpPr>
        <p:spPr bwMode="auto">
          <a:xfrm>
            <a:off x="152400" y="5257800"/>
            <a:ext cx="8839200" cy="915988"/>
          </a:xfrm>
          <a:prstGeom prst="rect">
            <a:avLst/>
          </a:prstGeom>
          <a:noFill/>
          <a:ln w="9525">
            <a:noFill/>
            <a:miter lim="800000"/>
            <a:headEnd/>
            <a:tailEnd/>
          </a:ln>
          <a:effectLst/>
        </p:spPr>
        <p:txBody>
          <a:bodyPr anchor="ctr">
            <a:spAutoFit/>
          </a:bodyPr>
          <a:lstStyle/>
          <a:p>
            <a:r>
              <a:rPr lang="en-US" dirty="0"/>
              <a:t>For a heat engine the desired result is the net work done and the input is the heat supplied to make the cycle operate.   The thermal efficiency is always less than 1 or less than 100 percent.</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3"/>
          <p:cNvSpPr>
            <a:spLocks noGrp="1"/>
          </p:cNvSpPr>
          <p:nvPr>
            <p:ph type="sldNum" sz="quarter" idx="12"/>
          </p:nvPr>
        </p:nvSpPr>
        <p:spPr/>
        <p:txBody>
          <a:bodyPr/>
          <a:lstStyle/>
          <a:p>
            <a:fld id="{922252D8-7823-4BD8-A1CC-7496482C93F7}" type="slidenum">
              <a:rPr lang="en-US"/>
              <a:pPr/>
              <a:t>78</a:t>
            </a:fld>
            <a:endParaRPr lang="en-US"/>
          </a:p>
        </p:txBody>
      </p:sp>
      <p:sp>
        <p:nvSpPr>
          <p:cNvPr id="7173" name="Rectangle 5"/>
          <p:cNvSpPr>
            <a:spLocks noChangeArrowheads="1"/>
          </p:cNvSpPr>
          <p:nvPr/>
        </p:nvSpPr>
        <p:spPr bwMode="auto">
          <a:xfrm>
            <a:off x="0" y="3100388"/>
            <a:ext cx="9144000" cy="0"/>
          </a:xfrm>
          <a:prstGeom prst="rect">
            <a:avLst/>
          </a:prstGeom>
          <a:noFill/>
          <a:ln w="9525">
            <a:noFill/>
            <a:miter lim="800000"/>
            <a:headEnd/>
            <a:tailEnd/>
          </a:ln>
          <a:effectLst/>
        </p:spPr>
        <p:txBody>
          <a:bodyPr wrap="none" anchor="ctr">
            <a:spAutoFit/>
          </a:bodyPr>
          <a:lstStyle/>
          <a:p>
            <a:endParaRPr lang="en-GB"/>
          </a:p>
        </p:txBody>
      </p:sp>
      <p:graphicFrame>
        <p:nvGraphicFramePr>
          <p:cNvPr id="7172" name="Object 4"/>
          <p:cNvGraphicFramePr>
            <a:graphicFrameLocks noChangeAspect="1"/>
          </p:cNvGraphicFramePr>
          <p:nvPr/>
        </p:nvGraphicFramePr>
        <p:xfrm>
          <a:off x="4038600" y="152400"/>
          <a:ext cx="1228725" cy="657225"/>
        </p:xfrm>
        <a:graphic>
          <a:graphicData uri="http://schemas.openxmlformats.org/presentationml/2006/ole">
            <p:oleObj spid="_x0000_s116738" name="Equation" r:id="rId3" imgW="812447" imgH="457002" progId="">
              <p:embed/>
            </p:oleObj>
          </a:graphicData>
        </a:graphic>
      </p:graphicFrame>
      <p:sp>
        <p:nvSpPr>
          <p:cNvPr id="7174" name="Rectangle 6"/>
          <p:cNvSpPr>
            <a:spLocks noChangeArrowheads="1"/>
          </p:cNvSpPr>
          <p:nvPr/>
        </p:nvSpPr>
        <p:spPr bwMode="auto">
          <a:xfrm>
            <a:off x="152400" y="762000"/>
            <a:ext cx="806450" cy="366713"/>
          </a:xfrm>
          <a:prstGeom prst="rect">
            <a:avLst/>
          </a:prstGeom>
          <a:noFill/>
          <a:ln w="9525">
            <a:noFill/>
            <a:miter lim="800000"/>
            <a:headEnd/>
            <a:tailEnd/>
          </a:ln>
          <a:effectLst/>
        </p:spPr>
        <p:txBody>
          <a:bodyPr wrap="none" anchor="ctr">
            <a:spAutoFit/>
          </a:bodyPr>
          <a:lstStyle/>
          <a:p>
            <a:r>
              <a:rPr lang="en-US"/>
              <a:t>where</a:t>
            </a:r>
          </a:p>
        </p:txBody>
      </p:sp>
      <p:sp>
        <p:nvSpPr>
          <p:cNvPr id="7176" name="Rectangle 8"/>
          <p:cNvSpPr>
            <a:spLocks noChangeArrowheads="1"/>
          </p:cNvSpPr>
          <p:nvPr/>
        </p:nvSpPr>
        <p:spPr bwMode="auto">
          <a:xfrm>
            <a:off x="0" y="3043238"/>
            <a:ext cx="9144000" cy="0"/>
          </a:xfrm>
          <a:prstGeom prst="rect">
            <a:avLst/>
          </a:prstGeom>
          <a:noFill/>
          <a:ln w="9525">
            <a:noFill/>
            <a:miter lim="800000"/>
            <a:headEnd/>
            <a:tailEnd/>
          </a:ln>
          <a:effectLst/>
        </p:spPr>
        <p:txBody>
          <a:bodyPr wrap="none" anchor="ctr">
            <a:spAutoFit/>
          </a:bodyPr>
          <a:lstStyle/>
          <a:p>
            <a:endParaRPr lang="en-GB"/>
          </a:p>
        </p:txBody>
      </p:sp>
      <p:graphicFrame>
        <p:nvGraphicFramePr>
          <p:cNvPr id="7175" name="Object 7"/>
          <p:cNvGraphicFramePr>
            <a:graphicFrameLocks noChangeAspect="1"/>
          </p:cNvGraphicFramePr>
          <p:nvPr/>
        </p:nvGraphicFramePr>
        <p:xfrm>
          <a:off x="3733800" y="1143000"/>
          <a:ext cx="1943100" cy="771525"/>
        </p:xfrm>
        <a:graphic>
          <a:graphicData uri="http://schemas.openxmlformats.org/presentationml/2006/ole">
            <p:oleObj spid="_x0000_s116739" name="Equation" r:id="rId4" imgW="1143000" imgH="457200" progId="">
              <p:embed/>
            </p:oleObj>
          </a:graphicData>
        </a:graphic>
      </p:graphicFrame>
      <p:sp>
        <p:nvSpPr>
          <p:cNvPr id="7177" name="Rectangle 9"/>
          <p:cNvSpPr>
            <a:spLocks noChangeArrowheads="1"/>
          </p:cNvSpPr>
          <p:nvPr/>
        </p:nvSpPr>
        <p:spPr bwMode="auto">
          <a:xfrm>
            <a:off x="152400" y="2390666"/>
            <a:ext cx="8839200" cy="646331"/>
          </a:xfrm>
          <a:prstGeom prst="rect">
            <a:avLst/>
          </a:prstGeom>
          <a:noFill/>
          <a:ln w="9525">
            <a:noFill/>
            <a:miter lim="800000"/>
            <a:headEnd/>
            <a:tailEnd/>
          </a:ln>
          <a:effectLst/>
        </p:spPr>
        <p:txBody>
          <a:bodyPr anchor="ctr">
            <a:spAutoFit/>
          </a:bodyPr>
          <a:lstStyle/>
          <a:p>
            <a:endParaRPr lang="en-US" dirty="0"/>
          </a:p>
          <a:p>
            <a:r>
              <a:rPr lang="en-US" dirty="0"/>
              <a:t>Now apply the first law to the cyclic heat engine. </a:t>
            </a:r>
          </a:p>
        </p:txBody>
      </p:sp>
      <p:sp>
        <p:nvSpPr>
          <p:cNvPr id="7179" name="Rectangle 11"/>
          <p:cNvSpPr>
            <a:spLocks noChangeArrowheads="1"/>
          </p:cNvSpPr>
          <p:nvPr/>
        </p:nvSpPr>
        <p:spPr bwMode="auto">
          <a:xfrm>
            <a:off x="0" y="2795588"/>
            <a:ext cx="9144000" cy="0"/>
          </a:xfrm>
          <a:prstGeom prst="rect">
            <a:avLst/>
          </a:prstGeom>
          <a:noFill/>
          <a:ln w="9525">
            <a:noFill/>
            <a:miter lim="800000"/>
            <a:headEnd/>
            <a:tailEnd/>
          </a:ln>
          <a:effectLst/>
        </p:spPr>
        <p:txBody>
          <a:bodyPr wrap="none" anchor="ctr">
            <a:spAutoFit/>
          </a:bodyPr>
          <a:lstStyle/>
          <a:p>
            <a:endParaRPr lang="en-GB"/>
          </a:p>
        </p:txBody>
      </p:sp>
      <p:graphicFrame>
        <p:nvGraphicFramePr>
          <p:cNvPr id="7178" name="Object 10"/>
          <p:cNvGraphicFramePr>
            <a:graphicFrameLocks noChangeAspect="1"/>
          </p:cNvGraphicFramePr>
          <p:nvPr/>
        </p:nvGraphicFramePr>
        <p:xfrm>
          <a:off x="3352800" y="3505200"/>
          <a:ext cx="2687065" cy="1363960"/>
        </p:xfrm>
        <a:graphic>
          <a:graphicData uri="http://schemas.openxmlformats.org/presentationml/2006/ole">
            <p:oleObj spid="_x0000_s116740" name="Equation" r:id="rId5" imgW="1638300" imgH="736600" progId="">
              <p:embed/>
            </p:oleObj>
          </a:graphicData>
        </a:graphic>
      </p:graphicFrame>
      <p:grpSp>
        <p:nvGrpSpPr>
          <p:cNvPr id="2" name="Group 12"/>
          <p:cNvGrpSpPr>
            <a:grpSpLocks/>
          </p:cNvGrpSpPr>
          <p:nvPr/>
        </p:nvGrpSpPr>
        <p:grpSpPr bwMode="auto">
          <a:xfrm>
            <a:off x="5181600" y="3429000"/>
            <a:ext cx="1463675" cy="365125"/>
            <a:chOff x="7632" y="6336"/>
            <a:chExt cx="2304" cy="576"/>
          </a:xfrm>
        </p:grpSpPr>
        <p:sp>
          <p:nvSpPr>
            <p:cNvPr id="7181" name="Line 13"/>
            <p:cNvSpPr>
              <a:spLocks noChangeShapeType="1"/>
            </p:cNvSpPr>
            <p:nvPr/>
          </p:nvSpPr>
          <p:spPr bwMode="auto">
            <a:xfrm flipV="1">
              <a:off x="7632" y="6480"/>
              <a:ext cx="576" cy="432"/>
            </a:xfrm>
            <a:prstGeom prst="line">
              <a:avLst/>
            </a:prstGeom>
            <a:noFill/>
            <a:ln w="9525">
              <a:solidFill>
                <a:srgbClr val="000000"/>
              </a:solidFill>
              <a:round/>
              <a:headEnd/>
              <a:tailEnd type="triangle" w="med" len="med"/>
            </a:ln>
          </p:spPr>
          <p:txBody>
            <a:bodyPr/>
            <a:lstStyle/>
            <a:p>
              <a:endParaRPr lang="en-GB"/>
            </a:p>
          </p:txBody>
        </p:sp>
        <p:sp>
          <p:nvSpPr>
            <p:cNvPr id="7182" name="Text Box 14"/>
            <p:cNvSpPr txBox="1">
              <a:spLocks noChangeArrowheads="1"/>
            </p:cNvSpPr>
            <p:nvPr/>
          </p:nvSpPr>
          <p:spPr bwMode="auto">
            <a:xfrm>
              <a:off x="8352" y="6336"/>
              <a:ext cx="1584" cy="432"/>
            </a:xfrm>
            <a:prstGeom prst="rect">
              <a:avLst/>
            </a:prstGeom>
            <a:solidFill>
              <a:srgbClr val="FFFFFF"/>
            </a:solidFill>
            <a:ln w="9525">
              <a:noFill/>
              <a:miter lim="800000"/>
              <a:headEnd/>
              <a:tailEnd/>
            </a:ln>
          </p:spPr>
          <p:txBody>
            <a:bodyPr/>
            <a:lstStyle/>
            <a:p>
              <a:r>
                <a:rPr lang="en-US" sz="1200"/>
                <a:t>0  (Cyclic)</a:t>
              </a:r>
              <a:endParaRPr lang="en-US"/>
            </a:p>
          </p:txBody>
        </p:sp>
      </p:grpSp>
      <p:sp>
        <p:nvSpPr>
          <p:cNvPr id="7185" name="Rectangle 17"/>
          <p:cNvSpPr>
            <a:spLocks noChangeArrowheads="1"/>
          </p:cNvSpPr>
          <p:nvPr/>
        </p:nvSpPr>
        <p:spPr bwMode="auto">
          <a:xfrm>
            <a:off x="0" y="2352675"/>
            <a:ext cx="9144000" cy="0"/>
          </a:xfrm>
          <a:prstGeom prst="rect">
            <a:avLst/>
          </a:prstGeom>
          <a:noFill/>
          <a:ln w="9525">
            <a:noFill/>
            <a:miter lim="800000"/>
            <a:headEnd/>
            <a:tailEnd/>
          </a:ln>
          <a:effectLst/>
        </p:spPr>
        <p:txBody>
          <a:bodyPr wrap="none" anchor="ctr">
            <a:spAutoFit/>
          </a:bodyPr>
          <a:lstStyle/>
          <a:p>
            <a:endParaRPr lang="en-GB"/>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B88B403B-DA79-4130-8FE7-238814B54DA6}" type="slidenum">
              <a:rPr lang="en-US"/>
              <a:pPr/>
              <a:t>79</a:t>
            </a:fld>
            <a:endParaRPr lang="en-US"/>
          </a:p>
        </p:txBody>
      </p:sp>
      <p:graphicFrame>
        <p:nvGraphicFramePr>
          <p:cNvPr id="8196" name="Object 4"/>
          <p:cNvGraphicFramePr>
            <a:graphicFrameLocks noChangeAspect="1"/>
          </p:cNvGraphicFramePr>
          <p:nvPr/>
        </p:nvGraphicFramePr>
        <p:xfrm>
          <a:off x="5175473" y="340246"/>
          <a:ext cx="1628775" cy="2152650"/>
        </p:xfrm>
        <a:graphic>
          <a:graphicData uri="http://schemas.openxmlformats.org/presentationml/2006/ole">
            <p:oleObj spid="_x0000_s117762" name="Equation" r:id="rId3" imgW="965200" imgH="1346200" progId="">
              <p:embed/>
            </p:oleObj>
          </a:graphicData>
        </a:graphic>
      </p:graphicFrame>
      <p:sp>
        <p:nvSpPr>
          <p:cNvPr id="8197" name="Rectangle 5"/>
          <p:cNvSpPr>
            <a:spLocks noChangeArrowheads="1"/>
          </p:cNvSpPr>
          <p:nvPr/>
        </p:nvSpPr>
        <p:spPr bwMode="auto">
          <a:xfrm>
            <a:off x="152400" y="2657028"/>
            <a:ext cx="8839200" cy="915988"/>
          </a:xfrm>
          <a:prstGeom prst="rect">
            <a:avLst/>
          </a:prstGeom>
          <a:noFill/>
          <a:ln w="9525">
            <a:noFill/>
            <a:miter lim="800000"/>
            <a:headEnd/>
            <a:tailEnd/>
          </a:ln>
          <a:effectLst/>
        </p:spPr>
        <p:txBody>
          <a:bodyPr anchor="ctr">
            <a:spAutoFit/>
          </a:bodyPr>
          <a:lstStyle/>
          <a:p>
            <a:r>
              <a:rPr lang="en-US" dirty="0"/>
              <a:t>Cyclic devices such as heat engines, refrigerators, and heat pumps often operate between a high-temperature reservoir at temperature </a:t>
            </a:r>
            <a:r>
              <a:rPr lang="en-US" i="1" dirty="0"/>
              <a:t>T</a:t>
            </a:r>
            <a:r>
              <a:rPr lang="en-US" i="1" baseline="-25000" dirty="0"/>
              <a:t>H</a:t>
            </a:r>
            <a:r>
              <a:rPr lang="en-US" dirty="0"/>
              <a:t> and a low-temperature reservoir at temperature </a:t>
            </a:r>
            <a:r>
              <a:rPr lang="en-US" i="1" dirty="0"/>
              <a:t>T</a:t>
            </a:r>
            <a:r>
              <a:rPr lang="en-US" i="1" baseline="-25000" dirty="0"/>
              <a:t>L</a:t>
            </a:r>
            <a:r>
              <a:rPr lang="en-US" dirty="0"/>
              <a:t>. </a:t>
            </a:r>
          </a:p>
        </p:txBody>
      </p:sp>
      <p:pic>
        <p:nvPicPr>
          <p:cNvPr id="8198" name="Picture 6" descr="05014 copy"/>
          <p:cNvPicPr>
            <a:picLocks noChangeAspect="1" noChangeArrowheads="1"/>
          </p:cNvPicPr>
          <p:nvPr/>
        </p:nvPicPr>
        <p:blipFill>
          <a:blip r:embed="rId4" cstate="print"/>
          <a:srcRect/>
          <a:stretch>
            <a:fillRect/>
          </a:stretch>
        </p:blipFill>
        <p:spPr bwMode="auto">
          <a:xfrm>
            <a:off x="3203848" y="3696419"/>
            <a:ext cx="2376264" cy="2828925"/>
          </a:xfrm>
          <a:prstGeom prst="rect">
            <a:avLst/>
          </a:prstGeom>
          <a:noFill/>
          <a:ln w="9525">
            <a:noFill/>
            <a:miter lim="800000"/>
            <a:headEnd/>
            <a:tailEnd/>
          </a:ln>
        </p:spPr>
      </p:pic>
      <p:sp>
        <p:nvSpPr>
          <p:cNvPr id="6" name="Rectangle 15"/>
          <p:cNvSpPr>
            <a:spLocks noChangeArrowheads="1"/>
          </p:cNvSpPr>
          <p:nvPr/>
        </p:nvSpPr>
        <p:spPr bwMode="auto">
          <a:xfrm>
            <a:off x="0" y="181967"/>
            <a:ext cx="4857750" cy="366713"/>
          </a:xfrm>
          <a:prstGeom prst="rect">
            <a:avLst/>
          </a:prstGeom>
          <a:noFill/>
          <a:ln w="9525">
            <a:noFill/>
            <a:miter lim="800000"/>
            <a:headEnd/>
            <a:tailEnd/>
          </a:ln>
          <a:effectLst/>
        </p:spPr>
        <p:txBody>
          <a:bodyPr wrap="none" anchor="ctr">
            <a:spAutoFit/>
          </a:bodyPr>
          <a:lstStyle/>
          <a:p>
            <a:r>
              <a:rPr lang="en-US" dirty="0"/>
              <a:t>The cycle thermal efficiency may be written as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54253"/>
          </a:xfrm>
        </p:spPr>
        <p:txBody>
          <a:bodyPr/>
          <a:lstStyle/>
          <a:p>
            <a:r>
              <a:rPr lang="en-GB" dirty="0" smtClean="0"/>
              <a:t>Thermodynamics is the branch of science which deals with energy as a property of matter and its transformation into heat and work.</a:t>
            </a:r>
          </a:p>
          <a:p>
            <a:pPr>
              <a:buNone/>
            </a:pPr>
            <a:endParaRPr lang="en-GB" dirty="0" smtClean="0"/>
          </a:p>
          <a:p>
            <a:r>
              <a:rPr lang="en-GB" dirty="0" smtClean="0"/>
              <a:t>It also deals with various properties of substances (volume, pressure, concentration, temperature,) and the changes in these properties due to energy transformations.</a:t>
            </a:r>
          </a:p>
          <a:p>
            <a:r>
              <a:rPr lang="en-GB" dirty="0" smtClean="0">
                <a:solidFill>
                  <a:srgbClr val="FF0000"/>
                </a:solidFill>
              </a:rPr>
              <a:t>volume, pressure, concentration, temperature (</a:t>
            </a:r>
            <a:r>
              <a:rPr lang="en-GB" dirty="0" smtClean="0"/>
              <a:t>STATE PROPERTIES</a:t>
            </a:r>
            <a:r>
              <a:rPr lang="en-GB" dirty="0" smtClean="0">
                <a:solidFill>
                  <a:srgbClr val="FF0000"/>
                </a:solidFill>
              </a:rPr>
              <a:t>)? We elaborate later..</a:t>
            </a:r>
            <a:endParaRPr lang="en-GB" dirty="0">
              <a:solidFill>
                <a:srgbClr val="FF0000"/>
              </a:solidFill>
            </a:endParaRP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p:cNvSpPr>
            <a:spLocks noGrp="1"/>
          </p:cNvSpPr>
          <p:nvPr>
            <p:ph type="sldNum" sz="quarter" idx="12"/>
          </p:nvPr>
        </p:nvSpPr>
        <p:spPr/>
        <p:txBody>
          <a:bodyPr/>
          <a:lstStyle/>
          <a:p>
            <a:fld id="{06D958EE-D030-4CD1-A3D2-AEB4DE0B08CC}" type="slidenum">
              <a:rPr lang="en-US"/>
              <a:pPr/>
              <a:t>80</a:t>
            </a:fld>
            <a:endParaRPr lang="en-US"/>
          </a:p>
        </p:txBody>
      </p:sp>
      <p:sp>
        <p:nvSpPr>
          <p:cNvPr id="9220" name="Rectangle 4"/>
          <p:cNvSpPr>
            <a:spLocks noChangeArrowheads="1"/>
          </p:cNvSpPr>
          <p:nvPr/>
        </p:nvSpPr>
        <p:spPr bwMode="auto">
          <a:xfrm>
            <a:off x="152400" y="152400"/>
            <a:ext cx="5518150" cy="366713"/>
          </a:xfrm>
          <a:prstGeom prst="rect">
            <a:avLst/>
          </a:prstGeom>
          <a:noFill/>
          <a:ln w="9525">
            <a:noFill/>
            <a:miter lim="800000"/>
            <a:headEnd/>
            <a:tailEnd/>
          </a:ln>
          <a:effectLst/>
        </p:spPr>
        <p:txBody>
          <a:bodyPr wrap="none" anchor="ctr">
            <a:spAutoFit/>
          </a:bodyPr>
          <a:lstStyle/>
          <a:p>
            <a:r>
              <a:rPr lang="en-US"/>
              <a:t>The thermal efficiency of the above device becomes </a:t>
            </a:r>
          </a:p>
        </p:txBody>
      </p:sp>
      <p:sp>
        <p:nvSpPr>
          <p:cNvPr id="9222" name="Rectangle 6"/>
          <p:cNvSpPr>
            <a:spLocks noChangeArrowheads="1"/>
          </p:cNvSpPr>
          <p:nvPr/>
        </p:nvSpPr>
        <p:spPr bwMode="auto">
          <a:xfrm>
            <a:off x="0" y="3048000"/>
            <a:ext cx="9144000" cy="0"/>
          </a:xfrm>
          <a:prstGeom prst="rect">
            <a:avLst/>
          </a:prstGeom>
          <a:noFill/>
          <a:ln w="9525">
            <a:noFill/>
            <a:miter lim="800000"/>
            <a:headEnd/>
            <a:tailEnd/>
          </a:ln>
          <a:effectLst/>
        </p:spPr>
        <p:txBody>
          <a:bodyPr wrap="none" anchor="ctr">
            <a:spAutoFit/>
          </a:bodyPr>
          <a:lstStyle/>
          <a:p>
            <a:endParaRPr lang="en-GB"/>
          </a:p>
        </p:txBody>
      </p:sp>
      <p:graphicFrame>
        <p:nvGraphicFramePr>
          <p:cNvPr id="9221" name="Object 5"/>
          <p:cNvGraphicFramePr>
            <a:graphicFrameLocks noChangeAspect="1"/>
          </p:cNvGraphicFramePr>
          <p:nvPr/>
        </p:nvGraphicFramePr>
        <p:xfrm>
          <a:off x="3810000" y="533400"/>
          <a:ext cx="1476375" cy="762000"/>
        </p:xfrm>
        <a:graphic>
          <a:graphicData uri="http://schemas.openxmlformats.org/presentationml/2006/ole">
            <p:oleObj spid="_x0000_s118786" name="Equation" r:id="rId3" imgW="787400" imgH="431800" progId="">
              <p:embed/>
            </p:oleObj>
          </a:graphicData>
        </a:graphic>
      </p:graphicFrame>
      <p:sp>
        <p:nvSpPr>
          <p:cNvPr id="9223" name="Rectangle 7"/>
          <p:cNvSpPr>
            <a:spLocks noChangeArrowheads="1"/>
          </p:cNvSpPr>
          <p:nvPr/>
        </p:nvSpPr>
        <p:spPr bwMode="auto">
          <a:xfrm>
            <a:off x="152400" y="1295400"/>
            <a:ext cx="8839200" cy="1465263"/>
          </a:xfrm>
          <a:prstGeom prst="rect">
            <a:avLst/>
          </a:prstGeom>
          <a:noFill/>
          <a:ln w="9525">
            <a:noFill/>
            <a:miter lim="800000"/>
            <a:headEnd/>
            <a:tailEnd/>
          </a:ln>
          <a:effectLst/>
        </p:spPr>
        <p:txBody>
          <a:bodyPr anchor="ctr">
            <a:spAutoFit/>
          </a:bodyPr>
          <a:lstStyle/>
          <a:p>
            <a:r>
              <a:rPr lang="en-US" b="1" dirty="0"/>
              <a:t>Example </a:t>
            </a:r>
          </a:p>
          <a:p>
            <a:endParaRPr lang="en-US" dirty="0"/>
          </a:p>
          <a:p>
            <a:r>
              <a:rPr lang="en-US" dirty="0"/>
              <a:t>A steam power plant produces 50 MW of net work while burning fuel to produce 150 MW of heat energy at the high temperature.  Determine the cycle thermal efficiency and the heat rejected by the cycle to the surroundings.</a:t>
            </a:r>
          </a:p>
        </p:txBody>
      </p:sp>
      <p:sp>
        <p:nvSpPr>
          <p:cNvPr id="9225" name="Rectangle 9"/>
          <p:cNvSpPr>
            <a:spLocks noChangeArrowheads="1"/>
          </p:cNvSpPr>
          <p:nvPr/>
        </p:nvSpPr>
        <p:spPr bwMode="auto">
          <a:xfrm>
            <a:off x="0" y="2709863"/>
            <a:ext cx="9144000" cy="0"/>
          </a:xfrm>
          <a:prstGeom prst="rect">
            <a:avLst/>
          </a:prstGeom>
          <a:noFill/>
          <a:ln w="9525">
            <a:noFill/>
            <a:miter lim="800000"/>
            <a:headEnd/>
            <a:tailEnd/>
          </a:ln>
          <a:effectLst/>
        </p:spPr>
        <p:txBody>
          <a:bodyPr wrap="none" anchor="ctr">
            <a:spAutoFit/>
          </a:bodyPr>
          <a:lstStyle/>
          <a:p>
            <a:endParaRPr lang="en-GB"/>
          </a:p>
        </p:txBody>
      </p:sp>
      <p:graphicFrame>
        <p:nvGraphicFramePr>
          <p:cNvPr id="9224" name="Object 8"/>
          <p:cNvGraphicFramePr>
            <a:graphicFrameLocks noChangeAspect="1"/>
          </p:cNvGraphicFramePr>
          <p:nvPr/>
        </p:nvGraphicFramePr>
        <p:xfrm>
          <a:off x="2743200" y="2743200"/>
          <a:ext cx="3676650" cy="1438275"/>
        </p:xfrm>
        <a:graphic>
          <a:graphicData uri="http://schemas.openxmlformats.org/presentationml/2006/ole">
            <p:oleObj spid="_x0000_s118787" name="Equation" r:id="rId4" imgW="2146300" imgH="889000" progId="">
              <p:embed/>
            </p:oleObj>
          </a:graphicData>
        </a:graphic>
      </p:graphicFrame>
      <p:sp>
        <p:nvSpPr>
          <p:cNvPr id="9227" name="Rectangle 11"/>
          <p:cNvSpPr>
            <a:spLocks noChangeArrowheads="1"/>
          </p:cNvSpPr>
          <p:nvPr/>
        </p:nvSpPr>
        <p:spPr bwMode="auto">
          <a:xfrm>
            <a:off x="0" y="2624138"/>
            <a:ext cx="9144000" cy="0"/>
          </a:xfrm>
          <a:prstGeom prst="rect">
            <a:avLst/>
          </a:prstGeom>
          <a:noFill/>
          <a:ln w="9525">
            <a:noFill/>
            <a:miter lim="800000"/>
            <a:headEnd/>
            <a:tailEnd/>
          </a:ln>
          <a:effectLst/>
        </p:spPr>
        <p:txBody>
          <a:bodyPr wrap="none" anchor="ctr">
            <a:spAutoFit/>
          </a:bodyPr>
          <a:lstStyle/>
          <a:p>
            <a:endParaRPr lang="en-GB"/>
          </a:p>
        </p:txBody>
      </p:sp>
      <p:graphicFrame>
        <p:nvGraphicFramePr>
          <p:cNvPr id="9226" name="Object 10"/>
          <p:cNvGraphicFramePr>
            <a:graphicFrameLocks noChangeAspect="1"/>
          </p:cNvGraphicFramePr>
          <p:nvPr/>
        </p:nvGraphicFramePr>
        <p:xfrm>
          <a:off x="3048000" y="4191000"/>
          <a:ext cx="3048000" cy="1609725"/>
        </p:xfrm>
        <a:graphic>
          <a:graphicData uri="http://schemas.openxmlformats.org/presentationml/2006/ole">
            <p:oleObj spid="_x0000_s118788" name="Equation" r:id="rId5" imgW="1765300" imgH="939800" progId="">
              <p:embed/>
            </p:oleObj>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fld id="{7CA16FDB-F512-4A4F-9DEB-316BF2890C61}" type="slidenum">
              <a:rPr lang="en-US"/>
              <a:pPr/>
              <a:t>81</a:t>
            </a:fld>
            <a:endParaRPr lang="en-US"/>
          </a:p>
        </p:txBody>
      </p:sp>
      <p:sp>
        <p:nvSpPr>
          <p:cNvPr id="10244" name="Rectangle 4"/>
          <p:cNvSpPr>
            <a:spLocks noChangeArrowheads="1"/>
          </p:cNvSpPr>
          <p:nvPr/>
        </p:nvSpPr>
        <p:spPr bwMode="auto">
          <a:xfrm>
            <a:off x="251520" y="492691"/>
            <a:ext cx="8587680" cy="5786199"/>
          </a:xfrm>
          <a:prstGeom prst="rect">
            <a:avLst/>
          </a:prstGeom>
          <a:noFill/>
          <a:ln w="9525">
            <a:noFill/>
            <a:miter lim="800000"/>
            <a:headEnd/>
            <a:tailEnd/>
          </a:ln>
          <a:effectLst/>
        </p:spPr>
        <p:txBody>
          <a:bodyPr wrap="square" anchor="ctr">
            <a:spAutoFit/>
          </a:bodyPr>
          <a:lstStyle/>
          <a:p>
            <a:pPr algn="ctr"/>
            <a:r>
              <a:rPr lang="en-US" sz="2800" b="1" dirty="0"/>
              <a:t>Heat Pump </a:t>
            </a:r>
          </a:p>
          <a:p>
            <a:endParaRPr lang="en-US" dirty="0"/>
          </a:p>
          <a:p>
            <a:r>
              <a:rPr lang="en-US" dirty="0"/>
              <a:t>A heat pump is a thermodynamic system operating in a thermodynamic cycle that removes heat from a low-temperature body and delivers heat to a high-temperature body.  To accomplish this energy transfer, the heat pump receives external energy in the form of work or heat from the surroundings. </a:t>
            </a:r>
          </a:p>
          <a:p>
            <a:endParaRPr lang="en-US" dirty="0"/>
          </a:p>
          <a:p>
            <a:r>
              <a:rPr lang="en-US" dirty="0"/>
              <a:t>While the name “heat pump” is the thermodynamic term used to describe a cyclic device that allows the transfer of heat energy from a low temperature to a higher </a:t>
            </a:r>
            <a:r>
              <a:rPr lang="en-US" dirty="0" smtClean="0"/>
              <a:t>temperature, </a:t>
            </a:r>
            <a:r>
              <a:rPr lang="en-US" dirty="0"/>
              <a:t>we use the terms “</a:t>
            </a:r>
            <a:r>
              <a:rPr lang="en-US" b="1" dirty="0"/>
              <a:t>refrigerator</a:t>
            </a:r>
            <a:r>
              <a:rPr lang="en-US" dirty="0"/>
              <a:t>” and “</a:t>
            </a:r>
            <a:r>
              <a:rPr lang="en-US" b="1" dirty="0"/>
              <a:t>heat pump</a:t>
            </a:r>
            <a:r>
              <a:rPr lang="en-US" dirty="0"/>
              <a:t>” to apply to particular devices.  </a:t>
            </a:r>
            <a:endParaRPr lang="en-US" dirty="0" smtClean="0"/>
          </a:p>
          <a:p>
            <a:endParaRPr lang="en-US" dirty="0" smtClean="0"/>
          </a:p>
          <a:p>
            <a:r>
              <a:rPr lang="en-US" dirty="0" smtClean="0"/>
              <a:t>Here </a:t>
            </a:r>
            <a:r>
              <a:rPr lang="en-US" dirty="0"/>
              <a:t>a</a:t>
            </a:r>
            <a:r>
              <a:rPr lang="en-US" b="1" dirty="0"/>
              <a:t> refrigerator </a:t>
            </a:r>
            <a:r>
              <a:rPr lang="en-US" dirty="0"/>
              <a:t>is a device that operates on a thermodynamic cycle and extracts heat from a low-temperature medium.  </a:t>
            </a:r>
            <a:endParaRPr lang="en-US" dirty="0" smtClean="0"/>
          </a:p>
          <a:p>
            <a:endParaRPr lang="en-US" dirty="0" smtClean="0"/>
          </a:p>
          <a:p>
            <a:r>
              <a:rPr lang="en-US" dirty="0" smtClean="0"/>
              <a:t>The </a:t>
            </a:r>
            <a:r>
              <a:rPr lang="en-US" b="1" dirty="0"/>
              <a:t>heat pump </a:t>
            </a:r>
            <a:r>
              <a:rPr lang="en-US" dirty="0"/>
              <a:t>also operates on a thermodynamic cycle but rejects heat to the high-temperature medium. </a:t>
            </a:r>
          </a:p>
          <a:p>
            <a:endParaRPr lang="en-US" dirty="0"/>
          </a:p>
          <a:p>
            <a:r>
              <a:rPr lang="en-US" dirty="0"/>
              <a:t>The following figure illustrates a refrigerator as a heat pump operating in a thermodynamic cycle.</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F777216E-CF66-44B6-BC6B-1D98DD69ABE8}" type="slidenum">
              <a:rPr lang="en-US"/>
              <a:pPr/>
              <a:t>82</a:t>
            </a:fld>
            <a:endParaRPr lang="en-US"/>
          </a:p>
        </p:txBody>
      </p:sp>
      <p:pic>
        <p:nvPicPr>
          <p:cNvPr id="11268" name="Picture 4" descr="05025 copy"/>
          <p:cNvPicPr>
            <a:picLocks noChangeAspect="1" noChangeArrowheads="1"/>
          </p:cNvPicPr>
          <p:nvPr/>
        </p:nvPicPr>
        <p:blipFill>
          <a:blip r:embed="rId3" cstate="print"/>
          <a:srcRect/>
          <a:stretch>
            <a:fillRect/>
          </a:stretch>
        </p:blipFill>
        <p:spPr bwMode="auto">
          <a:xfrm>
            <a:off x="2483768" y="152400"/>
            <a:ext cx="3897982" cy="3637422"/>
          </a:xfrm>
          <a:prstGeom prst="rect">
            <a:avLst/>
          </a:prstGeom>
          <a:noFill/>
          <a:ln w="9525">
            <a:noFill/>
            <a:miter lim="800000"/>
            <a:headEnd/>
            <a:tailEnd/>
          </a:ln>
        </p:spPr>
      </p:pic>
      <p:sp>
        <p:nvSpPr>
          <p:cNvPr id="11269" name="Rectangle 5"/>
          <p:cNvSpPr>
            <a:spLocks noChangeArrowheads="1"/>
          </p:cNvSpPr>
          <p:nvPr/>
        </p:nvSpPr>
        <p:spPr bwMode="auto">
          <a:xfrm>
            <a:off x="152400" y="3835945"/>
            <a:ext cx="8839200" cy="1465263"/>
          </a:xfrm>
          <a:prstGeom prst="rect">
            <a:avLst/>
          </a:prstGeom>
          <a:noFill/>
          <a:ln w="9525">
            <a:noFill/>
            <a:miter lim="800000"/>
            <a:headEnd/>
            <a:tailEnd/>
          </a:ln>
          <a:effectLst/>
        </p:spPr>
        <p:txBody>
          <a:bodyPr anchor="ctr">
            <a:spAutoFit/>
          </a:bodyPr>
          <a:lstStyle/>
          <a:p>
            <a:r>
              <a:rPr lang="en-US" b="1" dirty="0"/>
              <a:t>Coefficient of Performance, COP</a:t>
            </a:r>
          </a:p>
          <a:p>
            <a:endParaRPr lang="en-US" dirty="0"/>
          </a:p>
          <a:p>
            <a:r>
              <a:rPr lang="en-US" dirty="0"/>
              <a:t>The index of performance of a refrigerator or heat pump is expressed in terms of the coefficient of performance, COP, the ratio of desired result to input.  This measure of performance may be larger than 1, and we want the COP to be as large as possible. </a:t>
            </a:r>
          </a:p>
        </p:txBody>
      </p:sp>
      <p:sp>
        <p:nvSpPr>
          <p:cNvPr id="11271" name="Rectangle 7"/>
          <p:cNvSpPr>
            <a:spLocks noChangeArrowheads="1"/>
          </p:cNvSpPr>
          <p:nvPr/>
        </p:nvSpPr>
        <p:spPr bwMode="auto">
          <a:xfrm>
            <a:off x="0" y="3124200"/>
            <a:ext cx="9144000" cy="0"/>
          </a:xfrm>
          <a:prstGeom prst="rect">
            <a:avLst/>
          </a:prstGeom>
          <a:noFill/>
          <a:ln w="9525">
            <a:noFill/>
            <a:miter lim="800000"/>
            <a:headEnd/>
            <a:tailEnd/>
          </a:ln>
          <a:effectLst/>
        </p:spPr>
        <p:txBody>
          <a:bodyPr wrap="none" anchor="ctr">
            <a:spAutoFit/>
          </a:bodyPr>
          <a:lstStyle/>
          <a:p>
            <a:endParaRPr lang="en-GB"/>
          </a:p>
        </p:txBody>
      </p:sp>
      <p:graphicFrame>
        <p:nvGraphicFramePr>
          <p:cNvPr id="11270" name="Object 6"/>
          <p:cNvGraphicFramePr>
            <a:graphicFrameLocks noChangeAspect="1"/>
          </p:cNvGraphicFramePr>
          <p:nvPr/>
        </p:nvGraphicFramePr>
        <p:xfrm>
          <a:off x="3200400" y="5555704"/>
          <a:ext cx="2124075" cy="609600"/>
        </p:xfrm>
        <a:graphic>
          <a:graphicData uri="http://schemas.openxmlformats.org/presentationml/2006/ole">
            <p:oleObj spid="_x0000_s119810" name="Equation" r:id="rId4" imgW="1460500" imgH="419100" progId="">
              <p:embed/>
            </p:oleObj>
          </a:graphicData>
        </a:graphic>
      </p:graphicFrame>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26282AA6-A1A1-4556-97A6-5DA8B215A570}" type="slidenum">
              <a:rPr lang="en-US"/>
              <a:pPr/>
              <a:t>83</a:t>
            </a:fld>
            <a:endParaRPr lang="en-US"/>
          </a:p>
        </p:txBody>
      </p:sp>
      <p:sp>
        <p:nvSpPr>
          <p:cNvPr id="12292" name="Rectangle 4"/>
          <p:cNvSpPr>
            <a:spLocks noChangeArrowheads="1"/>
          </p:cNvSpPr>
          <p:nvPr/>
        </p:nvSpPr>
        <p:spPr bwMode="auto">
          <a:xfrm>
            <a:off x="152400" y="152400"/>
            <a:ext cx="8839200" cy="641350"/>
          </a:xfrm>
          <a:prstGeom prst="rect">
            <a:avLst/>
          </a:prstGeom>
          <a:noFill/>
          <a:ln w="9525">
            <a:noFill/>
            <a:miter lim="800000"/>
            <a:headEnd/>
            <a:tailEnd/>
          </a:ln>
          <a:effectLst/>
        </p:spPr>
        <p:txBody>
          <a:bodyPr anchor="ctr">
            <a:spAutoFit/>
          </a:bodyPr>
          <a:lstStyle/>
          <a:p>
            <a:r>
              <a:rPr lang="en-US"/>
              <a:t>For the heat pump acting like a refrigerator or an air conditioner, the primary function of the device is the transfer of heat </a:t>
            </a:r>
            <a:r>
              <a:rPr lang="en-US" i="1"/>
              <a:t>from</a:t>
            </a:r>
            <a:r>
              <a:rPr lang="en-US"/>
              <a:t> the low- temperature system. </a:t>
            </a:r>
          </a:p>
        </p:txBody>
      </p:sp>
      <p:pic>
        <p:nvPicPr>
          <p:cNvPr id="12293" name="Picture 5" descr="05026 copy"/>
          <p:cNvPicPr>
            <a:picLocks noChangeAspect="1" noChangeArrowheads="1"/>
          </p:cNvPicPr>
          <p:nvPr/>
        </p:nvPicPr>
        <p:blipFill>
          <a:blip r:embed="rId3" cstate="print"/>
          <a:srcRect/>
          <a:stretch>
            <a:fillRect/>
          </a:stretch>
        </p:blipFill>
        <p:spPr bwMode="auto">
          <a:xfrm>
            <a:off x="3131840" y="965448"/>
            <a:ext cx="2125960" cy="3512456"/>
          </a:xfrm>
          <a:prstGeom prst="rect">
            <a:avLst/>
          </a:prstGeom>
          <a:noFill/>
          <a:ln w="9525">
            <a:noFill/>
            <a:miter lim="800000"/>
            <a:headEnd/>
            <a:tailEnd/>
          </a:ln>
        </p:spPr>
      </p:pic>
      <p:sp>
        <p:nvSpPr>
          <p:cNvPr id="12294" name="Rectangle 6"/>
          <p:cNvSpPr>
            <a:spLocks noChangeArrowheads="1"/>
          </p:cNvSpPr>
          <p:nvPr/>
        </p:nvSpPr>
        <p:spPr bwMode="auto">
          <a:xfrm>
            <a:off x="152400" y="4731866"/>
            <a:ext cx="8839200" cy="641350"/>
          </a:xfrm>
          <a:prstGeom prst="rect">
            <a:avLst/>
          </a:prstGeom>
          <a:noFill/>
          <a:ln w="9525">
            <a:noFill/>
            <a:miter lim="800000"/>
            <a:headEnd/>
            <a:tailEnd/>
          </a:ln>
          <a:effectLst/>
        </p:spPr>
        <p:txBody>
          <a:bodyPr anchor="ctr">
            <a:spAutoFit/>
          </a:bodyPr>
          <a:lstStyle/>
          <a:p>
            <a:r>
              <a:rPr lang="en-US"/>
              <a:t>For the refrigerator the desired result is the heat supplied at the low temperature and the input is the net work into the device to make the cycle operate. </a:t>
            </a:r>
          </a:p>
        </p:txBody>
      </p:sp>
      <p:sp>
        <p:nvSpPr>
          <p:cNvPr id="12296" name="Rectangle 8"/>
          <p:cNvSpPr>
            <a:spLocks noChangeArrowheads="1"/>
          </p:cNvSpPr>
          <p:nvPr/>
        </p:nvSpPr>
        <p:spPr bwMode="auto">
          <a:xfrm>
            <a:off x="0" y="2981325"/>
            <a:ext cx="9144000" cy="0"/>
          </a:xfrm>
          <a:prstGeom prst="rect">
            <a:avLst/>
          </a:prstGeom>
          <a:noFill/>
          <a:ln w="9525">
            <a:noFill/>
            <a:miter lim="800000"/>
            <a:headEnd/>
            <a:tailEnd/>
          </a:ln>
          <a:effectLst/>
        </p:spPr>
        <p:txBody>
          <a:bodyPr wrap="none" anchor="ctr">
            <a:spAutoFit/>
          </a:bodyPr>
          <a:lstStyle/>
          <a:p>
            <a:endParaRPr lang="en-GB"/>
          </a:p>
        </p:txBody>
      </p:sp>
      <p:graphicFrame>
        <p:nvGraphicFramePr>
          <p:cNvPr id="12295" name="Object 7"/>
          <p:cNvGraphicFramePr>
            <a:graphicFrameLocks noChangeAspect="1"/>
          </p:cNvGraphicFramePr>
          <p:nvPr/>
        </p:nvGraphicFramePr>
        <p:xfrm>
          <a:off x="3276600" y="5557986"/>
          <a:ext cx="1952625" cy="895350"/>
        </p:xfrm>
        <a:graphic>
          <a:graphicData uri="http://schemas.openxmlformats.org/presentationml/2006/ole">
            <p:oleObj spid="_x0000_s120834" name="Equation" r:id="rId4" imgW="939800" imgH="457200" progId="">
              <p:embed/>
            </p:oleObj>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p:cNvSpPr>
            <a:spLocks noGrp="1"/>
          </p:cNvSpPr>
          <p:nvPr>
            <p:ph type="sldNum" sz="quarter" idx="12"/>
          </p:nvPr>
        </p:nvSpPr>
        <p:spPr/>
        <p:txBody>
          <a:bodyPr/>
          <a:lstStyle/>
          <a:p>
            <a:fld id="{74D6DA60-BCD8-4DE9-9699-BD7BF4E5FA11}" type="slidenum">
              <a:rPr lang="en-US"/>
              <a:pPr/>
              <a:t>84</a:t>
            </a:fld>
            <a:endParaRPr lang="en-US"/>
          </a:p>
        </p:txBody>
      </p:sp>
      <p:sp>
        <p:nvSpPr>
          <p:cNvPr id="13316" name="Rectangle 4"/>
          <p:cNvSpPr>
            <a:spLocks noChangeArrowheads="1"/>
          </p:cNvSpPr>
          <p:nvPr/>
        </p:nvSpPr>
        <p:spPr bwMode="auto">
          <a:xfrm>
            <a:off x="152400" y="152400"/>
            <a:ext cx="5035550" cy="366713"/>
          </a:xfrm>
          <a:prstGeom prst="rect">
            <a:avLst/>
          </a:prstGeom>
          <a:noFill/>
          <a:ln w="9525">
            <a:noFill/>
            <a:miter lim="800000"/>
            <a:headEnd/>
            <a:tailEnd/>
          </a:ln>
          <a:effectLst/>
        </p:spPr>
        <p:txBody>
          <a:bodyPr wrap="none" anchor="ctr">
            <a:spAutoFit/>
          </a:bodyPr>
          <a:lstStyle/>
          <a:p>
            <a:r>
              <a:rPr lang="en-US"/>
              <a:t>Now apply the first law to the cyclic refrigerator. </a:t>
            </a:r>
          </a:p>
        </p:txBody>
      </p:sp>
      <p:sp>
        <p:nvSpPr>
          <p:cNvPr id="13318" name="Rectangle 6"/>
          <p:cNvSpPr>
            <a:spLocks noChangeArrowheads="1"/>
          </p:cNvSpPr>
          <p:nvPr/>
        </p:nvSpPr>
        <p:spPr bwMode="auto">
          <a:xfrm>
            <a:off x="0" y="3014663"/>
            <a:ext cx="9144000" cy="0"/>
          </a:xfrm>
          <a:prstGeom prst="rect">
            <a:avLst/>
          </a:prstGeom>
          <a:noFill/>
          <a:ln w="9525">
            <a:noFill/>
            <a:miter lim="800000"/>
            <a:headEnd/>
            <a:tailEnd/>
          </a:ln>
          <a:effectLst/>
        </p:spPr>
        <p:txBody>
          <a:bodyPr wrap="none" anchor="ctr">
            <a:spAutoFit/>
          </a:bodyPr>
          <a:lstStyle/>
          <a:p>
            <a:endParaRPr lang="en-GB"/>
          </a:p>
        </p:txBody>
      </p:sp>
      <p:graphicFrame>
        <p:nvGraphicFramePr>
          <p:cNvPr id="13317" name="Object 5"/>
          <p:cNvGraphicFramePr>
            <a:graphicFrameLocks noChangeAspect="1"/>
          </p:cNvGraphicFramePr>
          <p:nvPr/>
        </p:nvGraphicFramePr>
        <p:xfrm>
          <a:off x="2895600" y="872133"/>
          <a:ext cx="3619500" cy="828675"/>
        </p:xfrm>
        <a:graphic>
          <a:graphicData uri="http://schemas.openxmlformats.org/presentationml/2006/ole">
            <p:oleObj spid="_x0000_s121858" name="Equation" r:id="rId3" imgW="2095500" imgH="482600" progId="">
              <p:embed/>
            </p:oleObj>
          </a:graphicData>
        </a:graphic>
      </p:graphicFrame>
      <p:sp>
        <p:nvSpPr>
          <p:cNvPr id="13319" name="Rectangle 7"/>
          <p:cNvSpPr>
            <a:spLocks noChangeArrowheads="1"/>
          </p:cNvSpPr>
          <p:nvPr/>
        </p:nvSpPr>
        <p:spPr bwMode="auto">
          <a:xfrm>
            <a:off x="152400" y="1838151"/>
            <a:ext cx="4692650" cy="366713"/>
          </a:xfrm>
          <a:prstGeom prst="rect">
            <a:avLst/>
          </a:prstGeom>
          <a:noFill/>
          <a:ln w="9525">
            <a:noFill/>
            <a:miter lim="800000"/>
            <a:headEnd/>
            <a:tailEnd/>
          </a:ln>
          <a:effectLst/>
        </p:spPr>
        <p:txBody>
          <a:bodyPr wrap="none" anchor="ctr">
            <a:spAutoFit/>
          </a:bodyPr>
          <a:lstStyle/>
          <a:p>
            <a:r>
              <a:rPr lang="en-US" dirty="0"/>
              <a:t>and the coefficient of performance becomes </a:t>
            </a:r>
          </a:p>
        </p:txBody>
      </p:sp>
      <p:sp>
        <p:nvSpPr>
          <p:cNvPr id="13321" name="Rectangle 9"/>
          <p:cNvSpPr>
            <a:spLocks noChangeArrowheads="1"/>
          </p:cNvSpPr>
          <p:nvPr/>
        </p:nvSpPr>
        <p:spPr bwMode="auto">
          <a:xfrm>
            <a:off x="0" y="3119438"/>
            <a:ext cx="9144000" cy="0"/>
          </a:xfrm>
          <a:prstGeom prst="rect">
            <a:avLst/>
          </a:prstGeom>
          <a:noFill/>
          <a:ln w="9525">
            <a:noFill/>
            <a:miter lim="800000"/>
            <a:headEnd/>
            <a:tailEnd/>
          </a:ln>
          <a:effectLst/>
        </p:spPr>
        <p:txBody>
          <a:bodyPr wrap="none" anchor="ctr">
            <a:spAutoFit/>
          </a:bodyPr>
          <a:lstStyle/>
          <a:p>
            <a:endParaRPr lang="en-GB"/>
          </a:p>
        </p:txBody>
      </p:sp>
      <p:graphicFrame>
        <p:nvGraphicFramePr>
          <p:cNvPr id="13320" name="Object 8"/>
          <p:cNvGraphicFramePr>
            <a:graphicFrameLocks noChangeAspect="1"/>
          </p:cNvGraphicFramePr>
          <p:nvPr/>
        </p:nvGraphicFramePr>
        <p:xfrm>
          <a:off x="3657600" y="2233811"/>
          <a:ext cx="1657350" cy="619125"/>
        </p:xfrm>
        <a:graphic>
          <a:graphicData uri="http://schemas.openxmlformats.org/presentationml/2006/ole">
            <p:oleObj spid="_x0000_s121859" name="Equation" r:id="rId4" imgW="1091726" imgH="431613" progId="">
              <p:embed/>
            </p:oleObj>
          </a:graphicData>
        </a:graphic>
      </p:graphicFrame>
      <p:sp>
        <p:nvSpPr>
          <p:cNvPr id="13322" name="Rectangle 10"/>
          <p:cNvSpPr>
            <a:spLocks noChangeArrowheads="1"/>
          </p:cNvSpPr>
          <p:nvPr/>
        </p:nvSpPr>
        <p:spPr bwMode="auto">
          <a:xfrm>
            <a:off x="152400" y="3089076"/>
            <a:ext cx="8839200" cy="915988"/>
          </a:xfrm>
          <a:prstGeom prst="rect">
            <a:avLst/>
          </a:prstGeom>
          <a:noFill/>
          <a:ln w="9525">
            <a:noFill/>
            <a:miter lim="800000"/>
            <a:headEnd/>
            <a:tailEnd/>
          </a:ln>
          <a:effectLst/>
        </p:spPr>
        <p:txBody>
          <a:bodyPr anchor="ctr">
            <a:spAutoFit/>
          </a:bodyPr>
          <a:lstStyle/>
          <a:p>
            <a:r>
              <a:rPr lang="en-US" dirty="0"/>
              <a:t>For the device acting like a “heat pump,” the primary function of the device is the transfer of heat to the high-temperature </a:t>
            </a:r>
            <a:r>
              <a:rPr lang="en-US" dirty="0" smtClean="0"/>
              <a:t>system (</a:t>
            </a:r>
            <a:r>
              <a:rPr lang="en-US" b="1" dirty="0" smtClean="0"/>
              <a:t>Q</a:t>
            </a:r>
            <a:r>
              <a:rPr lang="en-US" sz="1100" b="1" dirty="0" smtClean="0"/>
              <a:t>H</a:t>
            </a:r>
            <a:r>
              <a:rPr lang="en-US" dirty="0" smtClean="0"/>
              <a:t>).  </a:t>
            </a:r>
            <a:r>
              <a:rPr lang="en-US" dirty="0"/>
              <a:t>The coefficient of performance for a heat pump is</a:t>
            </a:r>
          </a:p>
        </p:txBody>
      </p:sp>
      <p:sp>
        <p:nvSpPr>
          <p:cNvPr id="13324" name="Rectangle 12"/>
          <p:cNvSpPr>
            <a:spLocks noChangeArrowheads="1"/>
          </p:cNvSpPr>
          <p:nvPr/>
        </p:nvSpPr>
        <p:spPr bwMode="auto">
          <a:xfrm>
            <a:off x="0" y="3100388"/>
            <a:ext cx="9144000" cy="0"/>
          </a:xfrm>
          <a:prstGeom prst="rect">
            <a:avLst/>
          </a:prstGeom>
          <a:noFill/>
          <a:ln w="9525">
            <a:noFill/>
            <a:miter lim="800000"/>
            <a:headEnd/>
            <a:tailEnd/>
          </a:ln>
          <a:effectLst/>
        </p:spPr>
        <p:txBody>
          <a:bodyPr wrap="none" anchor="ctr">
            <a:spAutoFit/>
          </a:bodyPr>
          <a:lstStyle/>
          <a:p>
            <a:endParaRPr lang="en-GB"/>
          </a:p>
        </p:txBody>
      </p:sp>
      <p:graphicFrame>
        <p:nvGraphicFramePr>
          <p:cNvPr id="13323" name="Object 11"/>
          <p:cNvGraphicFramePr>
            <a:graphicFrameLocks noChangeAspect="1"/>
          </p:cNvGraphicFramePr>
          <p:nvPr/>
        </p:nvGraphicFramePr>
        <p:xfrm>
          <a:off x="3124200" y="4139927"/>
          <a:ext cx="2562225" cy="657225"/>
        </p:xfrm>
        <a:graphic>
          <a:graphicData uri="http://schemas.openxmlformats.org/presentationml/2006/ole">
            <p:oleObj spid="_x0000_s121860" name="Equation" r:id="rId5" imgW="1689100" imgH="457200" progId="">
              <p:embed/>
            </p:oleObj>
          </a:graphicData>
        </a:graphic>
      </p:graphicFrame>
      <p:sp>
        <p:nvSpPr>
          <p:cNvPr id="13325" name="Rectangle 13"/>
          <p:cNvSpPr>
            <a:spLocks noChangeArrowheads="1"/>
          </p:cNvSpPr>
          <p:nvPr/>
        </p:nvSpPr>
        <p:spPr bwMode="auto">
          <a:xfrm>
            <a:off x="152400" y="5150519"/>
            <a:ext cx="8213725" cy="366713"/>
          </a:xfrm>
          <a:prstGeom prst="rect">
            <a:avLst/>
          </a:prstGeom>
          <a:noFill/>
          <a:ln w="9525">
            <a:noFill/>
            <a:miter lim="800000"/>
            <a:headEnd/>
            <a:tailEnd/>
          </a:ln>
          <a:effectLst/>
        </p:spPr>
        <p:txBody>
          <a:bodyPr wrap="none" anchor="ctr">
            <a:spAutoFit/>
          </a:bodyPr>
          <a:lstStyle/>
          <a:p>
            <a:r>
              <a:rPr lang="en-US" dirty="0"/>
              <a:t>Note, under the same operating conditions the COP</a:t>
            </a:r>
            <a:r>
              <a:rPr lang="en-US" baseline="-25000" dirty="0"/>
              <a:t>HP</a:t>
            </a:r>
            <a:r>
              <a:rPr lang="en-US" dirty="0"/>
              <a:t> and COP</a:t>
            </a:r>
            <a:r>
              <a:rPr lang="en-US" baseline="-25000" dirty="0"/>
              <a:t>R</a:t>
            </a:r>
            <a:r>
              <a:rPr lang="en-US" dirty="0"/>
              <a:t> are related by</a:t>
            </a:r>
          </a:p>
        </p:txBody>
      </p:sp>
      <p:sp>
        <p:nvSpPr>
          <p:cNvPr id="13327" name="Rectangle 15"/>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en-GB"/>
          </a:p>
        </p:txBody>
      </p:sp>
      <p:graphicFrame>
        <p:nvGraphicFramePr>
          <p:cNvPr id="13326" name="Object 14"/>
          <p:cNvGraphicFramePr>
            <a:graphicFrameLocks noChangeAspect="1"/>
          </p:cNvGraphicFramePr>
          <p:nvPr/>
        </p:nvGraphicFramePr>
        <p:xfrm>
          <a:off x="3581400" y="6086053"/>
          <a:ext cx="1771650" cy="295275"/>
        </p:xfrm>
        <a:graphic>
          <a:graphicData uri="http://schemas.openxmlformats.org/presentationml/2006/ole">
            <p:oleObj spid="_x0000_s121861" name="Equation" r:id="rId6" imgW="1167893" imgH="203112" progId="">
              <p:embed/>
            </p:oleObj>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spect="1" noChangeArrowheads="1"/>
          </p:cNvPicPr>
          <p:nvPr/>
        </p:nvPicPr>
        <p:blipFill>
          <a:blip r:embed="rId2" cstate="print"/>
          <a:srcRect/>
          <a:stretch>
            <a:fillRect/>
          </a:stretch>
        </p:blipFill>
        <p:spPr bwMode="auto">
          <a:xfrm>
            <a:off x="117721" y="738998"/>
            <a:ext cx="6602168" cy="5138273"/>
          </a:xfrm>
          <a:prstGeom prst="rect">
            <a:avLst/>
          </a:prstGeom>
          <a:noFill/>
          <a:ln w="9525">
            <a:noFill/>
            <a:miter lim="800000"/>
            <a:headEnd/>
            <a:tailEnd/>
          </a:ln>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786482"/>
          </a:xfrm>
        </p:spPr>
        <p:txBody>
          <a:bodyPr/>
          <a:lstStyle/>
          <a:p>
            <a:pPr algn="ctr"/>
            <a:r>
              <a:rPr lang="en-US" dirty="0" smtClean="0"/>
              <a:t>PMM </a:t>
            </a:r>
            <a:endParaRPr lang="en-GB" dirty="0"/>
          </a:p>
        </p:txBody>
      </p:sp>
      <p:sp>
        <p:nvSpPr>
          <p:cNvPr id="3" name="Content Placeholder 2"/>
          <p:cNvSpPr>
            <a:spLocks noGrp="1"/>
          </p:cNvSpPr>
          <p:nvPr>
            <p:ph idx="1"/>
          </p:nvPr>
        </p:nvSpPr>
        <p:spPr>
          <a:xfrm>
            <a:off x="467544" y="1124744"/>
            <a:ext cx="8219256" cy="5006181"/>
          </a:xfrm>
        </p:spPr>
        <p:txBody>
          <a:bodyPr/>
          <a:lstStyle/>
          <a:p>
            <a:r>
              <a:rPr lang="en-US" dirty="0" smtClean="0"/>
              <a:t>Any device that violates the first or second law of thermodynamics is called a perpetual-motion machine.  </a:t>
            </a:r>
          </a:p>
          <a:p>
            <a:endParaRPr lang="en-US" dirty="0" smtClean="0"/>
          </a:p>
          <a:p>
            <a:r>
              <a:rPr lang="en-US" dirty="0" smtClean="0"/>
              <a:t>If the device violates the first law, it is a perpetual-motion machine of the first kind.</a:t>
            </a:r>
          </a:p>
          <a:p>
            <a:pPr>
              <a:buNone/>
            </a:pPr>
            <a:r>
              <a:rPr lang="en-US" dirty="0" smtClean="0"/>
              <a:t>  </a:t>
            </a:r>
          </a:p>
          <a:p>
            <a:r>
              <a:rPr lang="en-US" dirty="0" smtClean="0"/>
              <a:t>If the device violates the second law, it is a perpetual-motion machine of the second kind. </a:t>
            </a:r>
          </a:p>
          <a:p>
            <a:endParaRPr lang="en-GB" dirty="0"/>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570458"/>
          </a:xfrm>
        </p:spPr>
        <p:txBody>
          <a:bodyPr/>
          <a:lstStyle/>
          <a:p>
            <a:pPr algn="ctr"/>
            <a:r>
              <a:rPr lang="en-GB" dirty="0" smtClean="0"/>
              <a:t>PMM2</a:t>
            </a:r>
            <a:endParaRPr lang="en-GB" dirty="0"/>
          </a:p>
        </p:txBody>
      </p:sp>
      <p:pic>
        <p:nvPicPr>
          <p:cNvPr id="4" name="Picture 5" descr="05033 copy"/>
          <p:cNvPicPr>
            <a:picLocks noChangeAspect="1" noChangeArrowheads="1"/>
          </p:cNvPicPr>
          <p:nvPr/>
        </p:nvPicPr>
        <p:blipFill>
          <a:blip r:embed="rId2" cstate="print"/>
          <a:srcRect r="37705"/>
          <a:stretch>
            <a:fillRect/>
          </a:stretch>
        </p:blipFill>
        <p:spPr bwMode="auto">
          <a:xfrm>
            <a:off x="3203848" y="2132856"/>
            <a:ext cx="3168352" cy="4241712"/>
          </a:xfrm>
          <a:prstGeom prst="rect">
            <a:avLst/>
          </a:prstGeom>
          <a:noFill/>
          <a:ln w="9525">
            <a:noFill/>
            <a:miter lim="800000"/>
            <a:headEnd/>
            <a:tailEnd/>
          </a:ln>
        </p:spPr>
      </p:pic>
      <p:pic>
        <p:nvPicPr>
          <p:cNvPr id="5" name="Picture 7" descr="05019 copy"/>
          <p:cNvPicPr>
            <a:picLocks noChangeAspect="1" noChangeArrowheads="1"/>
          </p:cNvPicPr>
          <p:nvPr/>
        </p:nvPicPr>
        <p:blipFill>
          <a:blip r:embed="rId3" cstate="print"/>
          <a:srcRect/>
          <a:stretch>
            <a:fillRect/>
          </a:stretch>
        </p:blipFill>
        <p:spPr bwMode="auto">
          <a:xfrm>
            <a:off x="0" y="1052736"/>
            <a:ext cx="2286000" cy="2200275"/>
          </a:xfrm>
          <a:prstGeom prst="rect">
            <a:avLst/>
          </a:prstGeom>
          <a:noFill/>
          <a:ln w="9525">
            <a:noFill/>
            <a:miter lim="800000"/>
            <a:headEnd/>
            <a:tailEnd/>
          </a:ln>
        </p:spPr>
      </p:pic>
      <p:pic>
        <p:nvPicPr>
          <p:cNvPr id="6" name="Picture 4" descr="05032 copy"/>
          <p:cNvPicPr>
            <a:picLocks noChangeAspect="1" noChangeArrowheads="1"/>
          </p:cNvPicPr>
          <p:nvPr/>
        </p:nvPicPr>
        <p:blipFill>
          <a:blip r:embed="rId4" cstate="print"/>
          <a:srcRect/>
          <a:stretch>
            <a:fillRect/>
          </a:stretch>
        </p:blipFill>
        <p:spPr bwMode="auto">
          <a:xfrm>
            <a:off x="6732240" y="692696"/>
            <a:ext cx="1762125" cy="2790825"/>
          </a:xfrm>
          <a:prstGeom prst="rect">
            <a:avLst/>
          </a:prstGeom>
          <a:noFill/>
          <a:ln w="9525">
            <a:noFill/>
            <a:miter lim="800000"/>
            <a:headEnd/>
            <a:tailEnd/>
          </a:ln>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642466"/>
          </a:xfrm>
        </p:spPr>
        <p:txBody>
          <a:bodyPr/>
          <a:lstStyle/>
          <a:p>
            <a:pPr algn="ctr"/>
            <a:r>
              <a:rPr lang="en-GB" sz="3200" dirty="0" smtClean="0"/>
              <a:t>The Carnot Cycle</a:t>
            </a:r>
            <a:endParaRPr lang="en-GB" sz="3200" dirty="0"/>
          </a:p>
        </p:txBody>
      </p:sp>
      <p:sp>
        <p:nvSpPr>
          <p:cNvPr id="3" name="Content Placeholder 2"/>
          <p:cNvSpPr>
            <a:spLocks noGrp="1"/>
          </p:cNvSpPr>
          <p:nvPr>
            <p:ph idx="1"/>
          </p:nvPr>
        </p:nvSpPr>
        <p:spPr>
          <a:xfrm>
            <a:off x="457200" y="980728"/>
            <a:ext cx="8229600" cy="5472608"/>
          </a:xfrm>
        </p:spPr>
        <p:txBody>
          <a:bodyPr/>
          <a:lstStyle/>
          <a:p>
            <a:r>
              <a:rPr lang="en-GB" sz="2400" dirty="0" smtClean="0"/>
              <a:t>The Carnot cycle is best known reversible cycle; it was proposed by French soldier </a:t>
            </a:r>
            <a:r>
              <a:rPr lang="en-GB" sz="2400" dirty="0" err="1" smtClean="0"/>
              <a:t>Sadi</a:t>
            </a:r>
            <a:r>
              <a:rPr lang="en-GB" sz="2400" dirty="0" smtClean="0"/>
              <a:t> Carnot in 1824.</a:t>
            </a:r>
          </a:p>
          <a:p>
            <a:endParaRPr lang="en-GB" sz="2400" dirty="0" smtClean="0"/>
          </a:p>
          <a:p>
            <a:r>
              <a:rPr lang="en-GB" sz="2400" dirty="0" smtClean="0"/>
              <a:t>The Carnot cycle is the most efficient cycle possible for converting a given amount of thermal energy into work.</a:t>
            </a:r>
          </a:p>
          <a:p>
            <a:endParaRPr lang="en-GB" sz="2400" dirty="0" smtClean="0"/>
          </a:p>
          <a:p>
            <a:r>
              <a:rPr lang="en-GB" sz="2400" dirty="0" smtClean="0"/>
              <a:t>A </a:t>
            </a:r>
            <a:r>
              <a:rPr lang="en-GB" sz="2400" i="1" dirty="0" smtClean="0"/>
              <a:t>Carnot heat engine</a:t>
            </a:r>
            <a:r>
              <a:rPr lang="en-GB" sz="2400" dirty="0" smtClean="0"/>
              <a:t> is a hypothetical engine that operates on the reversible Carnot cycle. </a:t>
            </a:r>
          </a:p>
          <a:p>
            <a:endParaRPr lang="en-GB" sz="2400" dirty="0" smtClean="0"/>
          </a:p>
          <a:p>
            <a:r>
              <a:rPr lang="en-GB" sz="2400" dirty="0" smtClean="0"/>
              <a:t>A Carnot cycle has four processes. </a:t>
            </a:r>
          </a:p>
          <a:p>
            <a:endParaRPr lang="en-GB" sz="2400" dirty="0" smtClean="0"/>
          </a:p>
          <a:p>
            <a:r>
              <a:rPr lang="en-GB" sz="2400" dirty="0" smtClean="0"/>
              <a:t>There are </a:t>
            </a:r>
            <a:r>
              <a:rPr lang="en-GB" sz="2400" i="1" dirty="0" smtClean="0"/>
              <a:t>two adiabatic reversible paths</a:t>
            </a:r>
            <a:r>
              <a:rPr lang="en-GB" sz="2400" dirty="0" smtClean="0"/>
              <a:t> and </a:t>
            </a:r>
            <a:r>
              <a:rPr lang="en-GB" sz="2400" i="1" dirty="0" smtClean="0"/>
              <a:t>two isothermal reversible paths</a:t>
            </a:r>
            <a:r>
              <a:rPr lang="en-GB" sz="2400" dirty="0" smtClean="0"/>
              <a:t>. </a:t>
            </a:r>
          </a:p>
          <a:p>
            <a:endParaRPr lang="en-GB" dirty="0" smtClean="0"/>
          </a:p>
          <a:p>
            <a:endParaRPr lang="en-GB" dirty="0"/>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fld id="{79067D30-32C6-4DA5-B2F4-75FCB315484E}" type="slidenum">
              <a:rPr lang="en-US"/>
              <a:pPr/>
              <a:t>89</a:t>
            </a:fld>
            <a:endParaRPr lang="en-US"/>
          </a:p>
        </p:txBody>
      </p:sp>
      <p:sp>
        <p:nvSpPr>
          <p:cNvPr id="20484" name="Rectangle 4"/>
          <p:cNvSpPr>
            <a:spLocks noChangeArrowheads="1"/>
          </p:cNvSpPr>
          <p:nvPr/>
        </p:nvSpPr>
        <p:spPr bwMode="auto">
          <a:xfrm>
            <a:off x="152400" y="149846"/>
            <a:ext cx="8839200" cy="4124206"/>
          </a:xfrm>
          <a:prstGeom prst="rect">
            <a:avLst/>
          </a:prstGeom>
          <a:noFill/>
          <a:ln w="9525">
            <a:noFill/>
            <a:miter lim="800000"/>
            <a:headEnd/>
            <a:tailEnd/>
          </a:ln>
          <a:effectLst/>
        </p:spPr>
        <p:txBody>
          <a:bodyPr wrap="square" anchor="ctr">
            <a:spAutoFit/>
          </a:bodyPr>
          <a:lstStyle/>
          <a:p>
            <a:pPr algn="ctr"/>
            <a:r>
              <a:rPr lang="en-US" sz="2800" b="1" dirty="0"/>
              <a:t>The Carnot Cycle</a:t>
            </a:r>
          </a:p>
          <a:p>
            <a:endParaRPr lang="en-US" b="1" dirty="0"/>
          </a:p>
          <a:p>
            <a:r>
              <a:rPr lang="en-US" dirty="0"/>
              <a:t>Process 1-2:Reversible isothermal heat addition at high temperature, </a:t>
            </a:r>
            <a:r>
              <a:rPr lang="en-US" i="1" dirty="0"/>
              <a:t>T</a:t>
            </a:r>
            <a:r>
              <a:rPr lang="en-US" i="1" baseline="-25000" dirty="0"/>
              <a:t>H</a:t>
            </a:r>
            <a:r>
              <a:rPr lang="en-US" dirty="0"/>
              <a:t> &gt; </a:t>
            </a:r>
            <a:r>
              <a:rPr lang="en-US" i="1" dirty="0"/>
              <a:t>T</a:t>
            </a:r>
            <a:r>
              <a:rPr lang="en-US" i="1" baseline="-25000" dirty="0"/>
              <a:t>L</a:t>
            </a:r>
            <a:r>
              <a:rPr lang="en-US" dirty="0"/>
              <a:t>, to the 	working fluid in a piston-cylinder device that does some boundary work.</a:t>
            </a:r>
          </a:p>
          <a:p>
            <a:endParaRPr lang="en-US" dirty="0"/>
          </a:p>
          <a:p>
            <a:r>
              <a:rPr lang="en-US" dirty="0"/>
              <a:t>Process 2-3:Reversible adiabatic expansion during which the system does work as 	the working fluid temperature decreases from </a:t>
            </a:r>
            <a:r>
              <a:rPr lang="en-US" i="1" dirty="0"/>
              <a:t>T</a:t>
            </a:r>
            <a:r>
              <a:rPr lang="en-US" i="1" baseline="-25000" dirty="0"/>
              <a:t>H</a:t>
            </a:r>
            <a:r>
              <a:rPr lang="en-US" dirty="0"/>
              <a:t> to </a:t>
            </a:r>
            <a:r>
              <a:rPr lang="en-US" i="1" dirty="0"/>
              <a:t>T</a:t>
            </a:r>
            <a:r>
              <a:rPr lang="en-US" i="1" baseline="-25000" dirty="0"/>
              <a:t>L</a:t>
            </a:r>
            <a:r>
              <a:rPr lang="en-US" dirty="0"/>
              <a:t>.</a:t>
            </a:r>
          </a:p>
          <a:p>
            <a:endParaRPr lang="en-US" dirty="0"/>
          </a:p>
          <a:p>
            <a:r>
              <a:rPr lang="en-US" dirty="0"/>
              <a:t>Process 3-4:The system is brought in contact with a heat reservoir at </a:t>
            </a:r>
            <a:r>
              <a:rPr lang="en-US" i="1" dirty="0"/>
              <a:t>T</a:t>
            </a:r>
            <a:r>
              <a:rPr lang="en-US" i="1" baseline="-25000" dirty="0"/>
              <a:t>L</a:t>
            </a:r>
            <a:r>
              <a:rPr lang="en-US" dirty="0"/>
              <a:t> &lt; </a:t>
            </a:r>
            <a:r>
              <a:rPr lang="en-US" i="1" dirty="0"/>
              <a:t>T</a:t>
            </a:r>
            <a:r>
              <a:rPr lang="en-US" i="1" baseline="-25000" dirty="0"/>
              <a:t>H</a:t>
            </a:r>
            <a:r>
              <a:rPr lang="en-US" dirty="0"/>
              <a:t> and a 	reversible isothermal heat exchange takes place while work of compression 	is done on the system.</a:t>
            </a:r>
          </a:p>
          <a:p>
            <a:endParaRPr lang="en-US" dirty="0"/>
          </a:p>
          <a:p>
            <a:r>
              <a:rPr lang="en-US" dirty="0"/>
              <a:t>Process 4-1:A reversible adiabatic compression process increases the working fluid 	temperature from </a:t>
            </a:r>
            <a:r>
              <a:rPr lang="en-US" i="1" dirty="0"/>
              <a:t>T</a:t>
            </a:r>
            <a:r>
              <a:rPr lang="en-US" i="1" baseline="-25000" dirty="0"/>
              <a:t>L</a:t>
            </a:r>
            <a:r>
              <a:rPr lang="en-US" dirty="0"/>
              <a:t> to </a:t>
            </a:r>
            <a:r>
              <a:rPr lang="en-US" i="1" dirty="0"/>
              <a:t>T</a:t>
            </a:r>
            <a:r>
              <a:rPr lang="en-US" i="1" baseline="-25000" dirty="0"/>
              <a:t>H</a:t>
            </a:r>
          </a:p>
        </p:txBody>
      </p:sp>
      <p:pic>
        <p:nvPicPr>
          <p:cNvPr id="6" name="Picture 10"/>
          <p:cNvPicPr>
            <a:picLocks noChangeAspect="1" noChangeArrowheads="1"/>
          </p:cNvPicPr>
          <p:nvPr/>
        </p:nvPicPr>
        <p:blipFill>
          <a:blip r:embed="rId2" cstate="print"/>
          <a:srcRect/>
          <a:stretch>
            <a:fillRect/>
          </a:stretch>
        </p:blipFill>
        <p:spPr bwMode="auto">
          <a:xfrm>
            <a:off x="5181600" y="4138612"/>
            <a:ext cx="3552825" cy="2719388"/>
          </a:xfrm>
          <a:prstGeom prst="rect">
            <a:avLst/>
          </a:prstGeom>
          <a:noFill/>
          <a:ln w="9525">
            <a:noFill/>
            <a:miter lim="800000"/>
            <a:headEnd/>
            <a:tailEnd/>
          </a:ln>
          <a:effectLst/>
        </p:spPr>
      </p:pic>
      <p:pic>
        <p:nvPicPr>
          <p:cNvPr id="156673" name="Picture 1"/>
          <p:cNvPicPr>
            <a:picLocks noChangeAspect="1" noChangeArrowheads="1"/>
          </p:cNvPicPr>
          <p:nvPr/>
        </p:nvPicPr>
        <p:blipFill>
          <a:blip r:embed="rId3" cstate="print"/>
          <a:srcRect/>
          <a:stretch>
            <a:fillRect/>
          </a:stretch>
        </p:blipFill>
        <p:spPr bwMode="auto">
          <a:xfrm>
            <a:off x="971600" y="4337720"/>
            <a:ext cx="3467100" cy="25202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786482"/>
          </a:xfrm>
        </p:spPr>
        <p:txBody>
          <a:bodyPr/>
          <a:lstStyle/>
          <a:p>
            <a:r>
              <a:rPr lang="en-GB" dirty="0" smtClean="0"/>
              <a:t>Historical Perspective</a:t>
            </a:r>
            <a:endParaRPr lang="en-GB" dirty="0"/>
          </a:p>
        </p:txBody>
      </p:sp>
      <p:sp>
        <p:nvSpPr>
          <p:cNvPr id="3" name="Content Placeholder 2"/>
          <p:cNvSpPr>
            <a:spLocks noGrp="1"/>
          </p:cNvSpPr>
          <p:nvPr>
            <p:ph idx="1"/>
          </p:nvPr>
        </p:nvSpPr>
        <p:spPr>
          <a:xfrm>
            <a:off x="457200" y="1268760"/>
            <a:ext cx="8229600" cy="4862165"/>
          </a:xfrm>
        </p:spPr>
        <p:txBody>
          <a:bodyPr/>
          <a:lstStyle/>
          <a:p>
            <a:r>
              <a:rPr lang="en-US" sz="2400" dirty="0" smtClean="0"/>
              <a:t>Benjamin Thompson, in 1798, proposed a link between work and heat generated from observing the boring of cannons</a:t>
            </a:r>
          </a:p>
          <a:p>
            <a:r>
              <a:rPr lang="en-US" sz="2400" dirty="0" smtClean="0"/>
              <a:t>Nicolas Carnot, in 1824, first proposed the concept of reversibility</a:t>
            </a:r>
          </a:p>
          <a:p>
            <a:r>
              <a:rPr lang="en-US" sz="2400" dirty="0" smtClean="0"/>
              <a:t>James Joule (a </a:t>
            </a:r>
            <a:r>
              <a:rPr lang="en-US" sz="2400" dirty="0" err="1" smtClean="0"/>
              <a:t>brewmaster</a:t>
            </a:r>
            <a:r>
              <a:rPr lang="en-US" sz="2400" dirty="0" smtClean="0"/>
              <a:t>), between 1840-1849 measured rising temperature from mechanical stirring – quantifying the relation between work and heat</a:t>
            </a:r>
          </a:p>
          <a:p>
            <a:r>
              <a:rPr lang="en-GB" sz="2400" dirty="0" smtClean="0"/>
              <a:t>The term ‘thermodynamics’ was coined by Kelvin in 1849</a:t>
            </a:r>
          </a:p>
          <a:p>
            <a:r>
              <a:rPr lang="en-GB" sz="2400" dirty="0" smtClean="0"/>
              <a:t>The first thermodynamics book was written by </a:t>
            </a:r>
            <a:r>
              <a:rPr lang="en-GB" sz="2400" dirty="0" err="1" smtClean="0"/>
              <a:t>Rankine</a:t>
            </a:r>
            <a:endParaRPr lang="en-GB" sz="2400" dirty="0"/>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0B3343A1-656A-45BF-9954-D6B659EEFC31}" type="slidenum">
              <a:rPr lang="en-US"/>
              <a:pPr/>
              <a:t>90</a:t>
            </a:fld>
            <a:endParaRPr lang="en-US"/>
          </a:p>
        </p:txBody>
      </p:sp>
      <p:sp>
        <p:nvSpPr>
          <p:cNvPr id="21515" name="Rectangle 11"/>
          <p:cNvSpPr>
            <a:spLocks noChangeArrowheads="1"/>
          </p:cNvSpPr>
          <p:nvPr/>
        </p:nvSpPr>
        <p:spPr bwMode="auto">
          <a:xfrm>
            <a:off x="0" y="1371600"/>
            <a:ext cx="8839200" cy="1190625"/>
          </a:xfrm>
          <a:prstGeom prst="rect">
            <a:avLst/>
          </a:prstGeom>
          <a:noFill/>
          <a:ln w="9525">
            <a:noFill/>
            <a:miter lim="800000"/>
            <a:headEnd/>
            <a:tailEnd/>
          </a:ln>
          <a:effectLst/>
        </p:spPr>
        <p:txBody>
          <a:bodyPr anchor="ctr">
            <a:spAutoFit/>
          </a:bodyPr>
          <a:lstStyle/>
          <a:p>
            <a:r>
              <a:rPr lang="en-US" dirty="0"/>
              <a:t>You may have observed that power cycles operate in the clockwise direction when plotted on a process diagram.  The Carnot cycle may be reversed, in which it operates as a refrigerator.  The refrigeration cycle operates in the counterclockwise direction.</a:t>
            </a:r>
          </a:p>
        </p:txBody>
      </p:sp>
      <p:pic>
        <p:nvPicPr>
          <p:cNvPr id="21516" name="Picture 12"/>
          <p:cNvPicPr>
            <a:picLocks noChangeAspect="1" noChangeArrowheads="1"/>
          </p:cNvPicPr>
          <p:nvPr/>
        </p:nvPicPr>
        <p:blipFill>
          <a:blip r:embed="rId2" cstate="print"/>
          <a:srcRect/>
          <a:stretch>
            <a:fillRect/>
          </a:stretch>
        </p:blipFill>
        <p:spPr bwMode="auto">
          <a:xfrm>
            <a:off x="372294" y="2954660"/>
            <a:ext cx="4126160" cy="3405336"/>
          </a:xfrm>
          <a:prstGeom prst="rect">
            <a:avLst/>
          </a:prstGeom>
          <a:noFill/>
          <a:ln w="9525">
            <a:noFill/>
            <a:miter lim="800000"/>
            <a:headEnd/>
            <a:tailEnd/>
          </a:ln>
          <a:effectLst/>
        </p:spPr>
      </p:pic>
      <p:pic>
        <p:nvPicPr>
          <p:cNvPr id="155649" name="Picture 1"/>
          <p:cNvPicPr>
            <a:picLocks noChangeAspect="1" noChangeArrowheads="1"/>
          </p:cNvPicPr>
          <p:nvPr/>
        </p:nvPicPr>
        <p:blipFill>
          <a:blip r:embed="rId3" cstate="print"/>
          <a:srcRect/>
          <a:stretch>
            <a:fillRect/>
          </a:stretch>
        </p:blipFill>
        <p:spPr bwMode="auto">
          <a:xfrm>
            <a:off x="5148064" y="3068960"/>
            <a:ext cx="3467100" cy="3095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DDEB7455-A2DB-4D25-9501-BF9EEA82D83D}" type="slidenum">
              <a:rPr lang="en-US"/>
              <a:pPr/>
              <a:t>91</a:t>
            </a:fld>
            <a:endParaRPr lang="en-US"/>
          </a:p>
        </p:txBody>
      </p:sp>
      <p:sp>
        <p:nvSpPr>
          <p:cNvPr id="22532" name="Rectangle 4"/>
          <p:cNvSpPr>
            <a:spLocks noChangeArrowheads="1"/>
          </p:cNvSpPr>
          <p:nvPr/>
        </p:nvSpPr>
        <p:spPr bwMode="auto">
          <a:xfrm>
            <a:off x="152400" y="29201"/>
            <a:ext cx="8839200" cy="3908762"/>
          </a:xfrm>
          <a:prstGeom prst="rect">
            <a:avLst/>
          </a:prstGeom>
          <a:noFill/>
          <a:ln w="9525">
            <a:noFill/>
            <a:miter lim="800000"/>
            <a:headEnd/>
            <a:tailEnd/>
          </a:ln>
          <a:effectLst/>
        </p:spPr>
        <p:txBody>
          <a:bodyPr anchor="ctr">
            <a:spAutoFit/>
          </a:bodyPr>
          <a:lstStyle/>
          <a:p>
            <a:pPr algn="ctr"/>
            <a:r>
              <a:rPr lang="en-US" sz="3200" b="1" dirty="0"/>
              <a:t>Carnot Principles</a:t>
            </a:r>
          </a:p>
          <a:p>
            <a:endParaRPr lang="en-US" dirty="0"/>
          </a:p>
          <a:p>
            <a:r>
              <a:rPr lang="en-US" dirty="0"/>
              <a:t>The second law of thermodynamics puts limits on the operation of cyclic devices as expressed by the Kelvin-Planck and </a:t>
            </a:r>
            <a:r>
              <a:rPr lang="en-US" dirty="0" err="1"/>
              <a:t>Clausius</a:t>
            </a:r>
            <a:r>
              <a:rPr lang="en-US" dirty="0"/>
              <a:t> statements.  A heat engine cannot operate by exchanging heat with a single heat reservoir, and a refrigerator cannot operate without net work input from an external source. </a:t>
            </a:r>
          </a:p>
          <a:p>
            <a:endParaRPr lang="en-US" dirty="0"/>
          </a:p>
          <a:p>
            <a:r>
              <a:rPr lang="en-US" dirty="0"/>
              <a:t>Consider heat engines operating between two fixed temperature reservoirs at </a:t>
            </a:r>
            <a:r>
              <a:rPr lang="en-US" i="1" dirty="0"/>
              <a:t>T</a:t>
            </a:r>
            <a:r>
              <a:rPr lang="en-US" i="1" baseline="-25000" dirty="0"/>
              <a:t>H</a:t>
            </a:r>
            <a:r>
              <a:rPr lang="en-US" i="1" dirty="0"/>
              <a:t> &gt; T</a:t>
            </a:r>
            <a:r>
              <a:rPr lang="en-US" i="1" baseline="-25000" dirty="0"/>
              <a:t>L</a:t>
            </a:r>
            <a:r>
              <a:rPr lang="en-US" dirty="0"/>
              <a:t>.  We draw two conclusions about the thermal efficiency of reversible and irreversible heat engines, known as the Carnot principles.</a:t>
            </a:r>
          </a:p>
          <a:p>
            <a:endParaRPr lang="en-US" dirty="0"/>
          </a:p>
          <a:p>
            <a:r>
              <a:rPr lang="en-US" dirty="0"/>
              <a:t>	(a)The efficiency of an irreversible heat engine is always less than the 	efficiency of a reversible one operating between the same two reservoirs. </a:t>
            </a:r>
          </a:p>
        </p:txBody>
      </p:sp>
      <p:sp>
        <p:nvSpPr>
          <p:cNvPr id="22534" name="Rectangle 6"/>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en-GB"/>
          </a:p>
        </p:txBody>
      </p:sp>
      <p:graphicFrame>
        <p:nvGraphicFramePr>
          <p:cNvPr id="22533" name="Object 5"/>
          <p:cNvGraphicFramePr>
            <a:graphicFrameLocks noChangeAspect="1"/>
          </p:cNvGraphicFramePr>
          <p:nvPr/>
        </p:nvGraphicFramePr>
        <p:xfrm>
          <a:off x="3886200" y="3810000"/>
          <a:ext cx="1428750" cy="390525"/>
        </p:xfrm>
        <a:graphic>
          <a:graphicData uri="http://schemas.openxmlformats.org/presentationml/2006/ole">
            <p:oleObj spid="_x0000_s123906" name="Equation" r:id="rId3" imgW="850900" imgH="228600" progId="">
              <p:embed/>
            </p:oleObj>
          </a:graphicData>
        </a:graphic>
      </p:graphicFrame>
      <p:sp>
        <p:nvSpPr>
          <p:cNvPr id="22535" name="Rectangle 7"/>
          <p:cNvSpPr>
            <a:spLocks noChangeArrowheads="1"/>
          </p:cNvSpPr>
          <p:nvPr/>
        </p:nvSpPr>
        <p:spPr bwMode="auto">
          <a:xfrm>
            <a:off x="152400" y="4599285"/>
            <a:ext cx="8839200" cy="923330"/>
          </a:xfrm>
          <a:prstGeom prst="rect">
            <a:avLst/>
          </a:prstGeom>
          <a:noFill/>
          <a:ln w="9525">
            <a:noFill/>
            <a:miter lim="800000"/>
            <a:headEnd/>
            <a:tailEnd/>
          </a:ln>
          <a:effectLst/>
        </p:spPr>
        <p:txBody>
          <a:bodyPr anchor="ctr">
            <a:spAutoFit/>
          </a:bodyPr>
          <a:lstStyle/>
          <a:p>
            <a:r>
              <a:rPr lang="en-US" dirty="0"/>
              <a:t>	(b) The efficiencies of all reversible heat engines operating between the 	same two constant-temperature heat reservoirs have the same efficiency. </a:t>
            </a:r>
          </a:p>
          <a:p>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53737C3B-90A6-4779-AA96-44D515C34FAC}" type="slidenum">
              <a:rPr lang="en-US"/>
              <a:pPr/>
              <a:t>92</a:t>
            </a:fld>
            <a:endParaRPr lang="en-US"/>
          </a:p>
        </p:txBody>
      </p:sp>
      <p:sp>
        <p:nvSpPr>
          <p:cNvPr id="25606" name="Rectangle 6"/>
          <p:cNvSpPr>
            <a:spLocks noChangeArrowheads="1"/>
          </p:cNvSpPr>
          <p:nvPr/>
        </p:nvSpPr>
        <p:spPr bwMode="auto">
          <a:xfrm>
            <a:off x="0" y="3119438"/>
            <a:ext cx="9144000" cy="0"/>
          </a:xfrm>
          <a:prstGeom prst="rect">
            <a:avLst/>
          </a:prstGeom>
          <a:noFill/>
          <a:ln w="9525">
            <a:noFill/>
            <a:miter lim="800000"/>
            <a:headEnd/>
            <a:tailEnd/>
          </a:ln>
          <a:effectLst/>
        </p:spPr>
        <p:txBody>
          <a:bodyPr wrap="none" anchor="ctr">
            <a:spAutoFit/>
          </a:bodyPr>
          <a:lstStyle/>
          <a:p>
            <a:endParaRPr lang="en-GB"/>
          </a:p>
        </p:txBody>
      </p:sp>
      <p:sp>
        <p:nvSpPr>
          <p:cNvPr id="25607" name="Rectangle 7"/>
          <p:cNvSpPr>
            <a:spLocks noChangeArrowheads="1"/>
          </p:cNvSpPr>
          <p:nvPr/>
        </p:nvSpPr>
        <p:spPr bwMode="auto">
          <a:xfrm>
            <a:off x="152400" y="229871"/>
            <a:ext cx="8839200" cy="707886"/>
          </a:xfrm>
          <a:prstGeom prst="rect">
            <a:avLst/>
          </a:prstGeom>
          <a:noFill/>
          <a:ln w="9525">
            <a:noFill/>
            <a:miter lim="800000"/>
            <a:headEnd/>
            <a:tailEnd/>
          </a:ln>
          <a:effectLst/>
        </p:spPr>
        <p:txBody>
          <a:bodyPr anchor="ctr">
            <a:spAutoFit/>
          </a:bodyPr>
          <a:lstStyle/>
          <a:p>
            <a:r>
              <a:rPr lang="en-US" sz="2000" dirty="0" smtClean="0"/>
              <a:t>The </a:t>
            </a:r>
            <a:r>
              <a:rPr lang="en-US" sz="2000" dirty="0"/>
              <a:t>thermal efficiencies of actual and reversible heat engines operating between the same temperature limits compare as follows: </a:t>
            </a:r>
          </a:p>
        </p:txBody>
      </p:sp>
      <p:pic>
        <p:nvPicPr>
          <p:cNvPr id="25608" name="Picture 8"/>
          <p:cNvPicPr>
            <a:picLocks noChangeAspect="1" noChangeArrowheads="1"/>
          </p:cNvPicPr>
          <p:nvPr/>
        </p:nvPicPr>
        <p:blipFill>
          <a:blip r:embed="rId2" cstate="print"/>
          <a:srcRect/>
          <a:stretch>
            <a:fillRect/>
          </a:stretch>
        </p:blipFill>
        <p:spPr bwMode="auto">
          <a:xfrm>
            <a:off x="2819400" y="1340768"/>
            <a:ext cx="3657600" cy="1274763"/>
          </a:xfrm>
          <a:prstGeom prst="rect">
            <a:avLst/>
          </a:prstGeom>
          <a:noFill/>
          <a:ln w="9525">
            <a:noFill/>
            <a:miter lim="800000"/>
            <a:headEnd/>
            <a:tailEnd/>
          </a:ln>
          <a:effectLst/>
        </p:spPr>
      </p:pic>
      <p:sp>
        <p:nvSpPr>
          <p:cNvPr id="8" name="Rectangle 4"/>
          <p:cNvSpPr>
            <a:spLocks noChangeArrowheads="1"/>
          </p:cNvSpPr>
          <p:nvPr/>
        </p:nvSpPr>
        <p:spPr bwMode="auto">
          <a:xfrm>
            <a:off x="152400" y="3030051"/>
            <a:ext cx="8839200" cy="1015663"/>
          </a:xfrm>
          <a:prstGeom prst="rect">
            <a:avLst/>
          </a:prstGeom>
          <a:noFill/>
          <a:ln w="9525">
            <a:noFill/>
            <a:miter lim="800000"/>
            <a:headEnd/>
            <a:tailEnd/>
          </a:ln>
          <a:effectLst/>
        </p:spPr>
        <p:txBody>
          <a:bodyPr anchor="ctr">
            <a:spAutoFit/>
          </a:bodyPr>
          <a:lstStyle/>
          <a:p>
            <a:r>
              <a:rPr lang="en-US" sz="2000" dirty="0" smtClean="0"/>
              <a:t>The </a:t>
            </a:r>
            <a:r>
              <a:rPr lang="en-US" sz="2000" dirty="0"/>
              <a:t>coefficients of performance of actual and reversible (such as Carnot) refrigerators operating between the same temperature limits compare as follows: </a:t>
            </a:r>
          </a:p>
        </p:txBody>
      </p:sp>
      <p:pic>
        <p:nvPicPr>
          <p:cNvPr id="10" name="Picture 5"/>
          <p:cNvPicPr>
            <a:picLocks noChangeAspect="1" noChangeArrowheads="1"/>
          </p:cNvPicPr>
          <p:nvPr/>
        </p:nvPicPr>
        <p:blipFill>
          <a:blip r:embed="rId3" cstate="print"/>
          <a:srcRect/>
          <a:stretch>
            <a:fillRect/>
          </a:stretch>
        </p:blipFill>
        <p:spPr bwMode="auto">
          <a:xfrm>
            <a:off x="2667000" y="4770784"/>
            <a:ext cx="3595688" cy="11064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642466"/>
          </a:xfrm>
        </p:spPr>
        <p:txBody>
          <a:bodyPr/>
          <a:lstStyle/>
          <a:p>
            <a:r>
              <a:rPr lang="en-GB" sz="3200" dirty="0" smtClean="0"/>
              <a:t>Efficiency of a reversible Heat Engine</a:t>
            </a:r>
            <a:endParaRPr lang="en-GB" sz="3200" dirty="0"/>
          </a:p>
        </p:txBody>
      </p:sp>
      <p:sp>
        <p:nvSpPr>
          <p:cNvPr id="3" name="Content Placeholder 2"/>
          <p:cNvSpPr>
            <a:spLocks noGrp="1"/>
          </p:cNvSpPr>
          <p:nvPr>
            <p:ph idx="1"/>
          </p:nvPr>
        </p:nvSpPr>
        <p:spPr>
          <a:xfrm>
            <a:off x="457200" y="1340768"/>
            <a:ext cx="8229600" cy="5184576"/>
          </a:xfrm>
        </p:spPr>
        <p:txBody>
          <a:bodyPr/>
          <a:lstStyle/>
          <a:p>
            <a:r>
              <a:rPr lang="en-GB" sz="2400" dirty="0" smtClean="0"/>
              <a:t>The efficiency of a reversible heat engine in which heat is received solely at </a:t>
            </a:r>
            <a:r>
              <a:rPr lang="en-GB" sz="2400" i="1" dirty="0" smtClean="0"/>
              <a:t>T1 is found to be</a:t>
            </a:r>
          </a:p>
          <a:p>
            <a:endParaRPr lang="en-GB" sz="2400" i="1" dirty="0" smtClean="0"/>
          </a:p>
          <a:p>
            <a:endParaRPr lang="en-GB" sz="2400" i="1" dirty="0" smtClean="0"/>
          </a:p>
          <a:p>
            <a:endParaRPr lang="en-GB" sz="2400" i="1" dirty="0" smtClean="0"/>
          </a:p>
          <a:p>
            <a:endParaRPr lang="en-GB" sz="2400" i="1" dirty="0" smtClean="0"/>
          </a:p>
          <a:p>
            <a:endParaRPr lang="en-GB" sz="2400" i="1" dirty="0" smtClean="0"/>
          </a:p>
          <a:p>
            <a:r>
              <a:rPr lang="en-GB" sz="2400" dirty="0" smtClean="0"/>
              <a:t>From the above expression, it may be noted that as </a:t>
            </a:r>
            <a:r>
              <a:rPr lang="en-GB" sz="2400" i="1" dirty="0" smtClean="0"/>
              <a:t>T2 decreases and T1 increases, The </a:t>
            </a:r>
            <a:r>
              <a:rPr lang="en-GB" sz="2400" dirty="0" smtClean="0"/>
              <a:t>efficiency of the reversible cycle increases.</a:t>
            </a:r>
          </a:p>
          <a:p>
            <a:r>
              <a:rPr lang="en-GB" sz="2400" dirty="0" smtClean="0"/>
              <a:t>Since η is always less than unity, </a:t>
            </a:r>
            <a:r>
              <a:rPr lang="en-GB" sz="2400" i="1" dirty="0" smtClean="0"/>
              <a:t>T2 is always greater than zero and + </a:t>
            </a:r>
            <a:r>
              <a:rPr lang="en-GB" sz="2400" i="1" dirty="0" err="1" smtClean="0"/>
              <a:t>ve</a:t>
            </a:r>
            <a:r>
              <a:rPr lang="en-GB" sz="2400" i="1" dirty="0" smtClean="0"/>
              <a:t>.</a:t>
            </a:r>
            <a:endParaRPr lang="en-GB" sz="2400" dirty="0"/>
          </a:p>
        </p:txBody>
      </p:sp>
      <p:pic>
        <p:nvPicPr>
          <p:cNvPr id="165890" name="Picture 2"/>
          <p:cNvPicPr>
            <a:picLocks noChangeAspect="1" noChangeArrowheads="1"/>
          </p:cNvPicPr>
          <p:nvPr/>
        </p:nvPicPr>
        <p:blipFill>
          <a:blip r:embed="rId2" cstate="print"/>
          <a:srcRect/>
          <a:stretch>
            <a:fillRect/>
          </a:stretch>
        </p:blipFill>
        <p:spPr bwMode="auto">
          <a:xfrm>
            <a:off x="1170127" y="2348880"/>
            <a:ext cx="5669785" cy="1800199"/>
          </a:xfrm>
          <a:prstGeom prst="rect">
            <a:avLst/>
          </a:prstGeom>
          <a:noFill/>
          <a:ln w="9525">
            <a:noFill/>
            <a:miter lim="800000"/>
            <a:headEnd/>
            <a:tailEnd/>
          </a:ln>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786482"/>
          </a:xfrm>
        </p:spPr>
        <p:txBody>
          <a:bodyPr/>
          <a:lstStyle/>
          <a:p>
            <a:r>
              <a:rPr lang="en-GB" dirty="0" smtClean="0"/>
              <a:t>COP for reversible refrigerator</a:t>
            </a:r>
            <a:endParaRPr lang="en-GB" dirty="0"/>
          </a:p>
        </p:txBody>
      </p:sp>
      <p:pic>
        <p:nvPicPr>
          <p:cNvPr id="166914" name="Picture 2"/>
          <p:cNvPicPr>
            <a:picLocks noChangeAspect="1" noChangeArrowheads="1"/>
          </p:cNvPicPr>
          <p:nvPr/>
        </p:nvPicPr>
        <p:blipFill>
          <a:blip r:embed="rId2" cstate="print"/>
          <a:srcRect/>
          <a:stretch>
            <a:fillRect/>
          </a:stretch>
        </p:blipFill>
        <p:spPr bwMode="auto">
          <a:xfrm>
            <a:off x="251520" y="908720"/>
            <a:ext cx="8676456" cy="5645526"/>
          </a:xfrm>
          <a:prstGeom prst="rect">
            <a:avLst/>
          </a:prstGeom>
          <a:noFill/>
          <a:ln w="9525">
            <a:noFill/>
            <a:miter lim="800000"/>
            <a:headEnd/>
            <a:tailEnd/>
          </a:ln>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620688"/>
            <a:ext cx="8229600" cy="5688632"/>
          </a:xfrm>
        </p:spPr>
        <p:txBody>
          <a:bodyPr/>
          <a:lstStyle/>
          <a:p>
            <a:pPr algn="ctr">
              <a:buNone/>
            </a:pPr>
            <a:r>
              <a:rPr lang="en-GB" dirty="0" smtClean="0"/>
              <a:t>	</a:t>
            </a:r>
            <a:r>
              <a:rPr lang="en-GB" sz="3600" dirty="0" smtClean="0"/>
              <a:t>Can the Carnot Cycle be performed in practice?</a:t>
            </a:r>
          </a:p>
          <a:p>
            <a:pPr algn="ctr">
              <a:buNone/>
            </a:pPr>
            <a:endParaRPr lang="en-GB" sz="3600" dirty="0" smtClean="0"/>
          </a:p>
          <a:p>
            <a:pPr algn="ctr">
              <a:buNone/>
            </a:pPr>
            <a:endParaRPr lang="en-GB" sz="3600" dirty="0" smtClean="0"/>
          </a:p>
          <a:p>
            <a:pPr algn="ctr">
              <a:buNone/>
            </a:pPr>
            <a:endParaRPr lang="en-GB" sz="3600" dirty="0" smtClean="0"/>
          </a:p>
          <a:p>
            <a:pPr algn="ctr">
              <a:buNone/>
            </a:pPr>
            <a:endParaRPr lang="en-GB" sz="3600" dirty="0" smtClean="0"/>
          </a:p>
          <a:p>
            <a:pPr algn="ctr">
              <a:buNone/>
            </a:pPr>
            <a:endParaRPr lang="en-GB" sz="3600" dirty="0" smtClean="0"/>
          </a:p>
          <a:p>
            <a:pPr algn="ctr">
              <a:buNone/>
            </a:pPr>
            <a:endParaRPr lang="en-GB" sz="3600" dirty="0" smtClean="0"/>
          </a:p>
          <a:p>
            <a:pPr algn="ctr">
              <a:buNone/>
            </a:pPr>
            <a:endParaRPr lang="en-GB" sz="3600" dirty="0" smtClean="0"/>
          </a:p>
          <a:p>
            <a:pPr algn="ctr">
              <a:buNone/>
            </a:pPr>
            <a:endParaRPr lang="en-GB" sz="3600" dirty="0"/>
          </a:p>
        </p:txBody>
      </p:sp>
      <p:pic>
        <p:nvPicPr>
          <p:cNvPr id="4" name="Picture 10"/>
          <p:cNvPicPr>
            <a:picLocks noChangeAspect="1" noChangeArrowheads="1"/>
          </p:cNvPicPr>
          <p:nvPr/>
        </p:nvPicPr>
        <p:blipFill>
          <a:blip r:embed="rId2" cstate="print"/>
          <a:srcRect/>
          <a:stretch>
            <a:fillRect/>
          </a:stretch>
        </p:blipFill>
        <p:spPr bwMode="auto">
          <a:xfrm>
            <a:off x="1547664" y="1797719"/>
            <a:ext cx="5235775" cy="4007545"/>
          </a:xfrm>
          <a:prstGeom prst="rect">
            <a:avLst/>
          </a:prstGeom>
          <a:noFill/>
          <a:ln w="9525">
            <a:noFill/>
            <a:miter lim="800000"/>
            <a:headEnd/>
            <a:tailEnd/>
          </a:ln>
          <a:effectLst/>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858490"/>
          </a:xfrm>
        </p:spPr>
        <p:txBody>
          <a:bodyPr/>
          <a:lstStyle/>
          <a:p>
            <a:r>
              <a:rPr lang="en-GB" sz="3600" dirty="0" smtClean="0"/>
              <a:t>Entropy: A measure of Disorder</a:t>
            </a:r>
            <a:endParaRPr lang="en-GB" sz="3600" dirty="0"/>
          </a:p>
        </p:txBody>
      </p:sp>
      <p:sp>
        <p:nvSpPr>
          <p:cNvPr id="3" name="Content Placeholder 2"/>
          <p:cNvSpPr>
            <a:spLocks noGrp="1"/>
          </p:cNvSpPr>
          <p:nvPr>
            <p:ph idx="1"/>
          </p:nvPr>
        </p:nvSpPr>
        <p:spPr/>
        <p:txBody>
          <a:bodyPr/>
          <a:lstStyle/>
          <a:p>
            <a:r>
              <a:rPr lang="en-US" dirty="0" smtClean="0"/>
              <a:t>The second law of thermodynamics leads to the definition of a new property called </a:t>
            </a:r>
            <a:r>
              <a:rPr lang="en-US" b="1" dirty="0" smtClean="0"/>
              <a:t>entropy</a:t>
            </a:r>
            <a:r>
              <a:rPr lang="en-US" dirty="0" smtClean="0"/>
              <a:t>.</a:t>
            </a:r>
          </a:p>
          <a:p>
            <a:r>
              <a:rPr lang="en-US" dirty="0" smtClean="0"/>
              <a:t>We will soon see that this property is </a:t>
            </a:r>
            <a:r>
              <a:rPr lang="en-US" dirty="0" smtClean="0"/>
              <a:t>quantitative measure of microscopic disorder for a system.  </a:t>
            </a:r>
            <a:endParaRPr lang="en-US" dirty="0" smtClean="0"/>
          </a:p>
          <a:p>
            <a:r>
              <a:rPr lang="en-US" dirty="0" smtClean="0"/>
              <a:t>Entropy </a:t>
            </a:r>
            <a:r>
              <a:rPr lang="en-US" dirty="0" smtClean="0"/>
              <a:t>is a measure of energy that is no longer available to perform useful work within the current environment.  </a:t>
            </a:r>
          </a:p>
          <a:p>
            <a:pPr>
              <a:buNone/>
            </a:pPr>
            <a:endParaRPr lang="en-GB" dirty="0"/>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Slide Number Placeholder 1"/>
          <p:cNvSpPr>
            <a:spLocks noGrp="1"/>
          </p:cNvSpPr>
          <p:nvPr>
            <p:ph type="sldNum" sz="quarter" idx="12"/>
          </p:nvPr>
        </p:nvSpPr>
        <p:spPr>
          <a:noFill/>
        </p:spPr>
        <p:txBody>
          <a:bodyPr/>
          <a:lstStyle/>
          <a:p>
            <a:fld id="{33E9A2E8-25AA-4AE5-A68D-3EE5B7E5A7C4}" type="slidenum">
              <a:rPr lang="en-US" smtClean="0"/>
              <a:pPr/>
              <a:t>97</a:t>
            </a:fld>
            <a:endParaRPr lang="en-US" smtClean="0"/>
          </a:p>
        </p:txBody>
      </p:sp>
      <p:pic>
        <p:nvPicPr>
          <p:cNvPr id="31747" name="Picture 5" descr="06001 copy"/>
          <p:cNvPicPr>
            <a:picLocks noChangeAspect="1" noChangeArrowheads="1"/>
          </p:cNvPicPr>
          <p:nvPr/>
        </p:nvPicPr>
        <p:blipFill>
          <a:blip r:embed="rId2" cstate="print"/>
          <a:srcRect/>
          <a:stretch>
            <a:fillRect/>
          </a:stretch>
        </p:blipFill>
        <p:spPr bwMode="auto">
          <a:xfrm>
            <a:off x="2627785" y="2110184"/>
            <a:ext cx="3240360" cy="4671615"/>
          </a:xfrm>
          <a:prstGeom prst="rect">
            <a:avLst/>
          </a:prstGeom>
          <a:noFill/>
          <a:ln w="9525">
            <a:noFill/>
            <a:miter lim="800000"/>
            <a:headEnd/>
            <a:tailEnd/>
          </a:ln>
        </p:spPr>
      </p:pic>
      <p:sp>
        <p:nvSpPr>
          <p:cNvPr id="31748" name="Rectangle 4"/>
          <p:cNvSpPr>
            <a:spLocks noChangeArrowheads="1"/>
          </p:cNvSpPr>
          <p:nvPr/>
        </p:nvSpPr>
        <p:spPr bwMode="auto">
          <a:xfrm>
            <a:off x="152400" y="447791"/>
            <a:ext cx="8839200" cy="1631216"/>
          </a:xfrm>
          <a:prstGeom prst="rect">
            <a:avLst/>
          </a:prstGeom>
          <a:noFill/>
          <a:ln w="9525">
            <a:noFill/>
            <a:miter lim="800000"/>
            <a:headEnd/>
            <a:tailEnd/>
          </a:ln>
        </p:spPr>
        <p:txBody>
          <a:bodyPr wrap="square" anchor="ctr">
            <a:spAutoFit/>
          </a:bodyPr>
          <a:lstStyle/>
          <a:p>
            <a:r>
              <a:rPr lang="en-US" sz="2000" dirty="0" smtClean="0"/>
              <a:t>To </a:t>
            </a:r>
            <a:r>
              <a:rPr lang="en-US" sz="2000" dirty="0"/>
              <a:t>obtain the working definition of entropy and, thus, the second law, let's derive the </a:t>
            </a:r>
            <a:r>
              <a:rPr lang="en-US" sz="2000" b="1" dirty="0" err="1"/>
              <a:t>Clausius</a:t>
            </a:r>
            <a:r>
              <a:rPr lang="en-US" sz="2000" b="1" dirty="0"/>
              <a:t> inequality</a:t>
            </a:r>
            <a:r>
              <a:rPr lang="en-US" sz="2000" dirty="0"/>
              <a:t>. </a:t>
            </a:r>
          </a:p>
          <a:p>
            <a:endParaRPr lang="en-US" sz="2000" dirty="0"/>
          </a:p>
          <a:p>
            <a:r>
              <a:rPr lang="en-US" sz="2000" dirty="0"/>
              <a:t>Consider a heat reservoir giving up heat to a reversible heat engine, which in turn gives up heat to a piston-cylinder device as shown below.</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0" name="Slide Number Placeholder 3"/>
          <p:cNvSpPr>
            <a:spLocks noGrp="1"/>
          </p:cNvSpPr>
          <p:nvPr>
            <p:ph type="sldNum" sz="quarter" idx="12"/>
          </p:nvPr>
        </p:nvSpPr>
        <p:spPr>
          <a:noFill/>
        </p:spPr>
        <p:txBody>
          <a:bodyPr/>
          <a:lstStyle/>
          <a:p>
            <a:fld id="{2A5B77C4-1AC6-43F6-9D9E-569A517287B5}" type="slidenum">
              <a:rPr lang="en-US" smtClean="0"/>
              <a:pPr/>
              <a:t>98</a:t>
            </a:fld>
            <a:endParaRPr lang="en-US" smtClean="0"/>
          </a:p>
        </p:txBody>
      </p:sp>
      <p:graphicFrame>
        <p:nvGraphicFramePr>
          <p:cNvPr id="1026" name="Object 5"/>
          <p:cNvGraphicFramePr>
            <a:graphicFrameLocks noChangeAspect="1"/>
          </p:cNvGraphicFramePr>
          <p:nvPr/>
        </p:nvGraphicFramePr>
        <p:xfrm>
          <a:off x="3505200" y="685800"/>
          <a:ext cx="2343150" cy="638175"/>
        </p:xfrm>
        <a:graphic>
          <a:graphicData uri="http://schemas.openxmlformats.org/presentationml/2006/ole">
            <p:oleObj spid="_x0000_s163842" name="Equation" r:id="rId4" imgW="1689100" imgH="457200" progId="Equation.DSMT4">
              <p:embed/>
            </p:oleObj>
          </a:graphicData>
        </a:graphic>
      </p:graphicFrame>
      <p:graphicFrame>
        <p:nvGraphicFramePr>
          <p:cNvPr id="1027" name="Object 4"/>
          <p:cNvGraphicFramePr>
            <a:graphicFrameLocks noChangeAspect="1"/>
          </p:cNvGraphicFramePr>
          <p:nvPr/>
        </p:nvGraphicFramePr>
        <p:xfrm>
          <a:off x="3505200" y="2057400"/>
          <a:ext cx="2190750" cy="847725"/>
        </p:xfrm>
        <a:graphic>
          <a:graphicData uri="http://schemas.openxmlformats.org/presentationml/2006/ole">
            <p:oleObj spid="_x0000_s163843" name="Equation" r:id="rId5" imgW="1181100" imgH="457200" progId="Equation.DSMT4">
              <p:embed/>
            </p:oleObj>
          </a:graphicData>
        </a:graphic>
      </p:graphicFrame>
      <p:sp>
        <p:nvSpPr>
          <p:cNvPr id="1031" name="Rectangle 6"/>
          <p:cNvSpPr>
            <a:spLocks noChangeArrowheads="1"/>
          </p:cNvSpPr>
          <p:nvPr/>
        </p:nvSpPr>
        <p:spPr bwMode="auto">
          <a:xfrm>
            <a:off x="152400" y="122238"/>
            <a:ext cx="8861425" cy="641350"/>
          </a:xfrm>
          <a:prstGeom prst="rect">
            <a:avLst/>
          </a:prstGeom>
          <a:noFill/>
          <a:ln w="9525">
            <a:noFill/>
            <a:miter lim="800000"/>
            <a:headEnd/>
            <a:tailEnd/>
          </a:ln>
        </p:spPr>
        <p:txBody>
          <a:bodyPr anchor="ctr">
            <a:spAutoFit/>
          </a:bodyPr>
          <a:lstStyle/>
          <a:p>
            <a:r>
              <a:rPr lang="en-US">
                <a:cs typeface="Times New Roman" pitchFamily="18" charset="0"/>
              </a:rPr>
              <a:t>We apply the first law on an incremental basis to the combined system composed of the heat engine and the system.</a:t>
            </a:r>
            <a:endParaRPr lang="en-US"/>
          </a:p>
        </p:txBody>
      </p:sp>
      <p:sp>
        <p:nvSpPr>
          <p:cNvPr id="1032" name="Rectangle 7"/>
          <p:cNvSpPr>
            <a:spLocks noChangeArrowheads="1"/>
          </p:cNvSpPr>
          <p:nvPr/>
        </p:nvSpPr>
        <p:spPr bwMode="auto">
          <a:xfrm>
            <a:off x="152400" y="1417638"/>
            <a:ext cx="8839200" cy="641350"/>
          </a:xfrm>
          <a:prstGeom prst="rect">
            <a:avLst/>
          </a:prstGeom>
          <a:noFill/>
          <a:ln w="9525">
            <a:noFill/>
            <a:miter lim="800000"/>
            <a:headEnd/>
            <a:tailEnd/>
          </a:ln>
        </p:spPr>
        <p:txBody>
          <a:bodyPr anchor="ctr">
            <a:spAutoFit/>
          </a:bodyPr>
          <a:lstStyle/>
          <a:p>
            <a:r>
              <a:rPr lang="en-US">
                <a:cs typeface="Times New Roman" pitchFamily="18" charset="0"/>
              </a:rPr>
              <a:t>where </a:t>
            </a:r>
            <a:r>
              <a:rPr lang="en-US" i="1">
                <a:cs typeface="Times New Roman" pitchFamily="18" charset="0"/>
              </a:rPr>
              <a:t>E</a:t>
            </a:r>
            <a:r>
              <a:rPr lang="en-US" i="1" baseline="-30000">
                <a:cs typeface="Times New Roman" pitchFamily="18" charset="0"/>
              </a:rPr>
              <a:t>c</a:t>
            </a:r>
            <a:r>
              <a:rPr lang="en-US">
                <a:cs typeface="Times New Roman" pitchFamily="18" charset="0"/>
              </a:rPr>
              <a:t> is the energy of the combined system.  Let </a:t>
            </a:r>
            <a:r>
              <a:rPr lang="en-US" i="1">
                <a:cs typeface="Times New Roman" pitchFamily="18" charset="0"/>
              </a:rPr>
              <a:t>W</a:t>
            </a:r>
            <a:r>
              <a:rPr lang="en-US" i="1" baseline="-30000">
                <a:cs typeface="Times New Roman" pitchFamily="18" charset="0"/>
              </a:rPr>
              <a:t>c</a:t>
            </a:r>
            <a:r>
              <a:rPr lang="en-US">
                <a:cs typeface="Times New Roman" pitchFamily="18" charset="0"/>
              </a:rPr>
              <a:t> be the work done by the combined system.  Then the first law becomes</a:t>
            </a:r>
            <a:endParaRPr lang="en-US"/>
          </a:p>
        </p:txBody>
      </p:sp>
      <p:sp>
        <p:nvSpPr>
          <p:cNvPr id="1033" name="Rectangle 8"/>
          <p:cNvSpPr>
            <a:spLocks noChangeArrowheads="1"/>
          </p:cNvSpPr>
          <p:nvPr/>
        </p:nvSpPr>
        <p:spPr bwMode="auto">
          <a:xfrm>
            <a:off x="152400" y="3032403"/>
            <a:ext cx="7237879" cy="369332"/>
          </a:xfrm>
          <a:prstGeom prst="rect">
            <a:avLst/>
          </a:prstGeom>
          <a:noFill/>
          <a:ln w="9525">
            <a:noFill/>
            <a:miter lim="800000"/>
            <a:headEnd/>
            <a:tailEnd/>
          </a:ln>
        </p:spPr>
        <p:txBody>
          <a:bodyPr wrap="none" anchor="ctr">
            <a:spAutoFit/>
          </a:bodyPr>
          <a:lstStyle/>
          <a:p>
            <a:r>
              <a:rPr lang="en-US" dirty="0">
                <a:cs typeface="Times New Roman" pitchFamily="18" charset="0"/>
              </a:rPr>
              <a:t>If we assume that the engine is totally </a:t>
            </a:r>
            <a:r>
              <a:rPr lang="en-US" dirty="0" smtClean="0">
                <a:cs typeface="Times New Roman" pitchFamily="18" charset="0"/>
              </a:rPr>
              <a:t>reversible (Carnot cycle), </a:t>
            </a:r>
            <a:r>
              <a:rPr lang="en-US" dirty="0">
                <a:cs typeface="Times New Roman" pitchFamily="18" charset="0"/>
              </a:rPr>
              <a:t>then </a:t>
            </a:r>
            <a:endParaRPr lang="en-US" dirty="0"/>
          </a:p>
        </p:txBody>
      </p:sp>
      <p:sp>
        <p:nvSpPr>
          <p:cNvPr id="1034" name="Rectangle 10"/>
          <p:cNvSpPr>
            <a:spLocks noChangeArrowheads="1"/>
          </p:cNvSpPr>
          <p:nvPr/>
        </p:nvSpPr>
        <p:spPr bwMode="auto">
          <a:xfrm>
            <a:off x="0" y="2719388"/>
            <a:ext cx="9144000" cy="0"/>
          </a:xfrm>
          <a:prstGeom prst="rect">
            <a:avLst/>
          </a:prstGeom>
          <a:noFill/>
          <a:ln w="9525">
            <a:noFill/>
            <a:miter lim="800000"/>
            <a:headEnd/>
            <a:tailEnd/>
          </a:ln>
        </p:spPr>
        <p:txBody>
          <a:bodyPr wrap="none" anchor="ctr">
            <a:spAutoFit/>
          </a:bodyPr>
          <a:lstStyle/>
          <a:p>
            <a:endParaRPr lang="en-US"/>
          </a:p>
        </p:txBody>
      </p:sp>
      <p:graphicFrame>
        <p:nvGraphicFramePr>
          <p:cNvPr id="1028" name="Object 9"/>
          <p:cNvGraphicFramePr>
            <a:graphicFrameLocks noChangeAspect="1"/>
          </p:cNvGraphicFramePr>
          <p:nvPr/>
        </p:nvGraphicFramePr>
        <p:xfrm>
          <a:off x="3962400" y="3429000"/>
          <a:ext cx="1419225" cy="1419225"/>
        </p:xfrm>
        <a:graphic>
          <a:graphicData uri="http://schemas.openxmlformats.org/presentationml/2006/ole">
            <p:oleObj spid="_x0000_s163844" name="Equation" r:id="rId6" imgW="838200" imgH="838200" progId="Equation.DSMT4">
              <p:embed/>
            </p:oleObj>
          </a:graphicData>
        </a:graphic>
      </p:graphicFrame>
      <p:sp>
        <p:nvSpPr>
          <p:cNvPr id="1035" name="Rectangle 12"/>
          <p:cNvSpPr>
            <a:spLocks noChangeArrowheads="1"/>
          </p:cNvSpPr>
          <p:nvPr/>
        </p:nvSpPr>
        <p:spPr bwMode="auto">
          <a:xfrm>
            <a:off x="152400" y="4862513"/>
            <a:ext cx="6089650" cy="366712"/>
          </a:xfrm>
          <a:prstGeom prst="rect">
            <a:avLst/>
          </a:prstGeom>
          <a:noFill/>
          <a:ln w="9525">
            <a:noFill/>
            <a:miter lim="800000"/>
            <a:headEnd/>
            <a:tailEnd/>
          </a:ln>
        </p:spPr>
        <p:txBody>
          <a:bodyPr wrap="none" anchor="ctr">
            <a:spAutoFit/>
          </a:bodyPr>
          <a:lstStyle/>
          <a:p>
            <a:r>
              <a:rPr lang="en-US">
                <a:cs typeface="Times New Roman" pitchFamily="18" charset="0"/>
              </a:rPr>
              <a:t>The total net work done by the combined system becomes</a:t>
            </a:r>
            <a:endParaRPr lang="en-US"/>
          </a:p>
        </p:txBody>
      </p:sp>
      <p:graphicFrame>
        <p:nvGraphicFramePr>
          <p:cNvPr id="1029" name="Object 11"/>
          <p:cNvGraphicFramePr>
            <a:graphicFrameLocks noChangeAspect="1"/>
          </p:cNvGraphicFramePr>
          <p:nvPr/>
        </p:nvGraphicFramePr>
        <p:xfrm>
          <a:off x="3810000" y="5257800"/>
          <a:ext cx="1828800" cy="631825"/>
        </p:xfrm>
        <a:graphic>
          <a:graphicData uri="http://schemas.openxmlformats.org/presentationml/2006/ole">
            <p:oleObj spid="_x0000_s163845" name="Equation" r:id="rId7" imgW="1155700" imgH="393700" progId="Equation.DSMT4">
              <p:embed/>
            </p:oleObj>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Slide Number Placeholder 3"/>
          <p:cNvSpPr>
            <a:spLocks noGrp="1"/>
          </p:cNvSpPr>
          <p:nvPr>
            <p:ph type="sldNum" sz="quarter" idx="12"/>
          </p:nvPr>
        </p:nvSpPr>
        <p:spPr>
          <a:noFill/>
        </p:spPr>
        <p:txBody>
          <a:bodyPr/>
          <a:lstStyle/>
          <a:p>
            <a:fld id="{299EDEC7-8C2E-4BE2-A276-42023C8E3D56}" type="slidenum">
              <a:rPr lang="en-US" smtClean="0"/>
              <a:pPr/>
              <a:t>99</a:t>
            </a:fld>
            <a:endParaRPr lang="en-US" smtClean="0"/>
          </a:p>
        </p:txBody>
      </p:sp>
      <p:sp>
        <p:nvSpPr>
          <p:cNvPr id="32771" name="Rectangle 4"/>
          <p:cNvSpPr>
            <a:spLocks noChangeArrowheads="1"/>
          </p:cNvSpPr>
          <p:nvPr/>
        </p:nvSpPr>
        <p:spPr bwMode="auto">
          <a:xfrm>
            <a:off x="152400" y="-18186"/>
            <a:ext cx="8839200" cy="707886"/>
          </a:xfrm>
          <a:prstGeom prst="rect">
            <a:avLst/>
          </a:prstGeom>
          <a:noFill/>
          <a:ln w="9525">
            <a:noFill/>
            <a:miter lim="800000"/>
            <a:headEnd/>
            <a:tailEnd/>
          </a:ln>
        </p:spPr>
        <p:txBody>
          <a:bodyPr anchor="ctr">
            <a:spAutoFit/>
          </a:bodyPr>
          <a:lstStyle/>
          <a:p>
            <a:r>
              <a:rPr lang="en-US" sz="2000" dirty="0"/>
              <a:t>Now the total work done is found by taking the cyclic integral of the incremental work.</a:t>
            </a:r>
          </a:p>
        </p:txBody>
      </p:sp>
      <p:pic>
        <p:nvPicPr>
          <p:cNvPr id="32772" name="Picture 5"/>
          <p:cNvPicPr>
            <a:picLocks noChangeAspect="1" noChangeArrowheads="1"/>
          </p:cNvPicPr>
          <p:nvPr/>
        </p:nvPicPr>
        <p:blipFill>
          <a:blip r:embed="rId3" cstate="print"/>
          <a:srcRect/>
          <a:stretch>
            <a:fillRect/>
          </a:stretch>
        </p:blipFill>
        <p:spPr bwMode="auto">
          <a:xfrm>
            <a:off x="3581400" y="533400"/>
            <a:ext cx="2057400" cy="604838"/>
          </a:xfrm>
          <a:prstGeom prst="rect">
            <a:avLst/>
          </a:prstGeom>
          <a:noFill/>
          <a:ln w="9525">
            <a:noFill/>
            <a:miter lim="800000"/>
            <a:headEnd/>
            <a:tailEnd/>
          </a:ln>
        </p:spPr>
      </p:pic>
      <p:sp>
        <p:nvSpPr>
          <p:cNvPr id="32773" name="Rectangle 6"/>
          <p:cNvSpPr>
            <a:spLocks noChangeArrowheads="1"/>
          </p:cNvSpPr>
          <p:nvPr/>
        </p:nvSpPr>
        <p:spPr bwMode="auto">
          <a:xfrm>
            <a:off x="152400" y="1126302"/>
            <a:ext cx="8951489" cy="400110"/>
          </a:xfrm>
          <a:prstGeom prst="rect">
            <a:avLst/>
          </a:prstGeom>
          <a:noFill/>
          <a:ln w="9525">
            <a:noFill/>
            <a:miter lim="800000"/>
            <a:headEnd/>
            <a:tailEnd/>
          </a:ln>
        </p:spPr>
        <p:txBody>
          <a:bodyPr wrap="none" anchor="ctr">
            <a:spAutoFit/>
          </a:bodyPr>
          <a:lstStyle/>
          <a:p>
            <a:r>
              <a:rPr lang="en-US" sz="2000" dirty="0"/>
              <a:t>If the system, as well as the heat engine, is required to undergo a cycle, then </a:t>
            </a:r>
          </a:p>
        </p:txBody>
      </p:sp>
      <p:pic>
        <p:nvPicPr>
          <p:cNvPr id="32774" name="Picture 7"/>
          <p:cNvPicPr>
            <a:picLocks noChangeAspect="1" noChangeArrowheads="1"/>
          </p:cNvPicPr>
          <p:nvPr/>
        </p:nvPicPr>
        <p:blipFill>
          <a:blip r:embed="rId4" cstate="print"/>
          <a:srcRect/>
          <a:stretch>
            <a:fillRect/>
          </a:stretch>
        </p:blipFill>
        <p:spPr bwMode="auto">
          <a:xfrm>
            <a:off x="3962400" y="1524000"/>
            <a:ext cx="1266825" cy="654050"/>
          </a:xfrm>
          <a:prstGeom prst="rect">
            <a:avLst/>
          </a:prstGeom>
          <a:noFill/>
          <a:ln w="9525">
            <a:noFill/>
            <a:miter lim="800000"/>
            <a:headEnd/>
            <a:tailEnd/>
          </a:ln>
        </p:spPr>
      </p:pic>
      <p:sp>
        <p:nvSpPr>
          <p:cNvPr id="32775" name="Rectangle 8"/>
          <p:cNvSpPr>
            <a:spLocks noChangeArrowheads="1"/>
          </p:cNvSpPr>
          <p:nvPr/>
        </p:nvSpPr>
        <p:spPr bwMode="auto">
          <a:xfrm>
            <a:off x="152400" y="2116902"/>
            <a:ext cx="3743332" cy="400110"/>
          </a:xfrm>
          <a:prstGeom prst="rect">
            <a:avLst/>
          </a:prstGeom>
          <a:noFill/>
          <a:ln w="9525">
            <a:noFill/>
            <a:miter lim="800000"/>
            <a:headEnd/>
            <a:tailEnd/>
          </a:ln>
        </p:spPr>
        <p:txBody>
          <a:bodyPr wrap="none" anchor="ctr">
            <a:spAutoFit/>
          </a:bodyPr>
          <a:lstStyle/>
          <a:p>
            <a:r>
              <a:rPr lang="en-US" sz="2000" dirty="0"/>
              <a:t>and the total net work becomes</a:t>
            </a:r>
          </a:p>
        </p:txBody>
      </p:sp>
      <p:pic>
        <p:nvPicPr>
          <p:cNvPr id="32776" name="Picture 9"/>
          <p:cNvPicPr>
            <a:picLocks noChangeAspect="1" noChangeArrowheads="1"/>
          </p:cNvPicPr>
          <p:nvPr/>
        </p:nvPicPr>
        <p:blipFill>
          <a:blip r:embed="rId5" cstate="print"/>
          <a:srcRect/>
          <a:stretch>
            <a:fillRect/>
          </a:stretch>
        </p:blipFill>
        <p:spPr bwMode="auto">
          <a:xfrm>
            <a:off x="3810000" y="2438400"/>
            <a:ext cx="1571625" cy="785813"/>
          </a:xfrm>
          <a:prstGeom prst="rect">
            <a:avLst/>
          </a:prstGeom>
          <a:noFill/>
          <a:ln w="9525">
            <a:solidFill>
              <a:srgbClr val="FF0000"/>
            </a:solidFill>
            <a:miter lim="800000"/>
            <a:headEnd/>
            <a:tailEnd/>
          </a:ln>
        </p:spPr>
      </p:pic>
      <p:sp>
        <p:nvSpPr>
          <p:cNvPr id="32777" name="Rectangle 10"/>
          <p:cNvSpPr>
            <a:spLocks noChangeArrowheads="1"/>
          </p:cNvSpPr>
          <p:nvPr/>
        </p:nvSpPr>
        <p:spPr bwMode="auto">
          <a:xfrm>
            <a:off x="152400" y="3389754"/>
            <a:ext cx="8839200" cy="1938992"/>
          </a:xfrm>
          <a:prstGeom prst="rect">
            <a:avLst/>
          </a:prstGeom>
          <a:noFill/>
          <a:ln w="9525">
            <a:noFill/>
            <a:miter lim="800000"/>
            <a:headEnd/>
            <a:tailEnd/>
          </a:ln>
        </p:spPr>
        <p:txBody>
          <a:bodyPr anchor="ctr">
            <a:spAutoFit/>
          </a:bodyPr>
          <a:lstStyle/>
          <a:p>
            <a:r>
              <a:rPr lang="en-US" sz="2000" dirty="0"/>
              <a:t>If </a:t>
            </a:r>
            <a:r>
              <a:rPr lang="en-US" sz="2000" i="1" dirty="0" err="1"/>
              <a:t>W</a:t>
            </a:r>
            <a:r>
              <a:rPr lang="en-US" sz="2000" i="1" baseline="-25000" dirty="0" err="1"/>
              <a:t>c</a:t>
            </a:r>
            <a:r>
              <a:rPr lang="en-US" sz="2000" dirty="0"/>
              <a:t> is positive, we have a cyclic device exchanging energy with a single heat reservoir and producing an equivalent amount of work; thus, the Kelvin-Planck statement of the second law is </a:t>
            </a:r>
            <a:r>
              <a:rPr lang="en-US" sz="2000" b="1" dirty="0"/>
              <a:t>violated</a:t>
            </a:r>
            <a:r>
              <a:rPr lang="en-US" sz="2000" dirty="0"/>
              <a:t>.  But </a:t>
            </a:r>
            <a:r>
              <a:rPr lang="en-US" sz="2000" i="1" dirty="0" err="1"/>
              <a:t>W</a:t>
            </a:r>
            <a:r>
              <a:rPr lang="en-US" sz="2000" i="1" baseline="-25000" dirty="0" err="1"/>
              <a:t>c</a:t>
            </a:r>
            <a:r>
              <a:rPr lang="en-US" sz="2000" dirty="0"/>
              <a:t> can be zero (no work done) or negative (work is done on the combined system) and not violate the Kelvin-Planck statement of the second law.  Therefore, since </a:t>
            </a:r>
            <a:r>
              <a:rPr lang="en-US" sz="2000" i="1" dirty="0"/>
              <a:t>T</a:t>
            </a:r>
            <a:r>
              <a:rPr lang="en-US" sz="2000" i="1" baseline="-25000" dirty="0"/>
              <a:t>R</a:t>
            </a:r>
            <a:r>
              <a:rPr lang="en-US" sz="2000" dirty="0"/>
              <a:t> &gt; 0 (absolute temperature), we </a:t>
            </a:r>
            <a:r>
              <a:rPr lang="en-US" sz="2000" dirty="0" smtClean="0"/>
              <a:t>conclude: </a:t>
            </a:r>
            <a:endParaRPr lang="en-US" sz="2000" dirty="0"/>
          </a:p>
        </p:txBody>
      </p:sp>
      <p:pic>
        <p:nvPicPr>
          <p:cNvPr id="32778" name="Picture 11"/>
          <p:cNvPicPr>
            <a:picLocks noChangeAspect="1" noChangeArrowheads="1"/>
          </p:cNvPicPr>
          <p:nvPr/>
        </p:nvPicPr>
        <p:blipFill>
          <a:blip r:embed="rId6" cstate="print"/>
          <a:srcRect/>
          <a:stretch>
            <a:fillRect/>
          </a:stretch>
        </p:blipFill>
        <p:spPr bwMode="auto">
          <a:xfrm>
            <a:off x="2051720" y="5764361"/>
            <a:ext cx="1905000" cy="688975"/>
          </a:xfrm>
          <a:prstGeom prst="rect">
            <a:avLst/>
          </a:prstGeom>
          <a:noFill/>
          <a:ln w="9525">
            <a:noFill/>
            <a:miter lim="800000"/>
            <a:headEnd/>
            <a:tailEnd/>
          </a:ln>
        </p:spPr>
      </p:pic>
      <p:pic>
        <p:nvPicPr>
          <p:cNvPr id="11" name="Picture 5"/>
          <p:cNvPicPr>
            <a:picLocks noChangeAspect="1" noChangeArrowheads="1"/>
          </p:cNvPicPr>
          <p:nvPr/>
        </p:nvPicPr>
        <p:blipFill>
          <a:blip r:embed="rId7" cstate="print"/>
          <a:srcRect/>
          <a:stretch>
            <a:fillRect/>
          </a:stretch>
        </p:blipFill>
        <p:spPr bwMode="auto">
          <a:xfrm>
            <a:off x="5724128" y="5661248"/>
            <a:ext cx="1143000" cy="785813"/>
          </a:xfrm>
          <a:prstGeom prst="rect">
            <a:avLst/>
          </a:prstGeom>
          <a:noFill/>
          <a:ln w="9525">
            <a:noFill/>
            <a:miter lim="800000"/>
            <a:headEnd/>
            <a:tailEnd/>
          </a:ln>
        </p:spPr>
      </p:pic>
      <p:sp>
        <p:nvSpPr>
          <p:cNvPr id="12" name="Rectangle 4"/>
          <p:cNvSpPr>
            <a:spLocks noChangeArrowheads="1"/>
          </p:cNvSpPr>
          <p:nvPr/>
        </p:nvSpPr>
        <p:spPr bwMode="auto">
          <a:xfrm>
            <a:off x="4464298" y="5861883"/>
            <a:ext cx="539750" cy="400110"/>
          </a:xfrm>
          <a:prstGeom prst="rect">
            <a:avLst/>
          </a:prstGeom>
          <a:noFill/>
          <a:ln w="9525">
            <a:noFill/>
            <a:miter lim="800000"/>
            <a:headEnd/>
            <a:tailEnd/>
          </a:ln>
        </p:spPr>
        <p:txBody>
          <a:bodyPr wrap="square" anchor="ctr">
            <a:spAutoFit/>
          </a:bodyPr>
          <a:lstStyle/>
          <a:p>
            <a:r>
              <a:rPr lang="en-US" sz="2000" dirty="0"/>
              <a:t>or</a:t>
            </a:r>
          </a:p>
        </p:txBody>
      </p:sp>
    </p:spTree>
  </p:cSld>
  <p:clrMapOvr>
    <a:masterClrMapping/>
  </p:clrMapOvr>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Network</Template>
  <TotalTime>9307</TotalTime>
  <Words>6021</Words>
  <Application>Microsoft Office PowerPoint</Application>
  <PresentationFormat>On-screen Show (4:3)</PresentationFormat>
  <Paragraphs>579</Paragraphs>
  <Slides>117</Slides>
  <Notes>17</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117</vt:i4>
      </vt:variant>
    </vt:vector>
  </HeadingPairs>
  <TitlesOfParts>
    <vt:vector size="121" baseType="lpstr">
      <vt:lpstr>Network</vt:lpstr>
      <vt:lpstr>Equation</vt:lpstr>
      <vt:lpstr>Photo Editor Photo</vt:lpstr>
      <vt:lpstr>MathType 4.0 Equation</vt:lpstr>
      <vt:lpstr> Chemical Engineering Thermodynamics 1</vt:lpstr>
      <vt:lpstr>Course Content (Syllabus)</vt:lpstr>
      <vt:lpstr>Course Objective</vt:lpstr>
      <vt:lpstr>Expectation of students (Analysis of class input)</vt:lpstr>
      <vt:lpstr>Recommended Reference Books</vt:lpstr>
      <vt:lpstr>Grading</vt:lpstr>
      <vt:lpstr>Introduction</vt:lpstr>
      <vt:lpstr>Slide 8</vt:lpstr>
      <vt:lpstr>Historical Perspective</vt:lpstr>
      <vt:lpstr>Where do we use thermodynamics</vt:lpstr>
      <vt:lpstr>Slide 11</vt:lpstr>
      <vt:lpstr>Slide 12</vt:lpstr>
      <vt:lpstr>Thermodynamic Properties</vt:lpstr>
      <vt:lpstr>State postulate</vt:lpstr>
      <vt:lpstr>PV Diagram</vt:lpstr>
      <vt:lpstr>Thermodynamic process</vt:lpstr>
      <vt:lpstr>Slide 17</vt:lpstr>
      <vt:lpstr>Slide 18</vt:lpstr>
      <vt:lpstr>State and path functions</vt:lpstr>
      <vt:lpstr>Equilibrium/ Reversibility</vt:lpstr>
      <vt:lpstr>STABLE VS. METASTABLE EQUILIBRIUM</vt:lpstr>
      <vt:lpstr>Slide 22</vt:lpstr>
      <vt:lpstr>Slide 23</vt:lpstr>
      <vt:lpstr>Expansion work (PV work)</vt:lpstr>
      <vt:lpstr>Things to note !!!!</vt:lpstr>
      <vt:lpstr>First Law of Thermodynamics</vt:lpstr>
      <vt:lpstr>Implications of the first law</vt:lpstr>
      <vt:lpstr>First Law Equation for Closed Systems</vt:lpstr>
      <vt:lpstr>Slide 29</vt:lpstr>
      <vt:lpstr>Slide 30</vt:lpstr>
      <vt:lpstr>Application of first law to reversible systems</vt:lpstr>
      <vt:lpstr>Slide 32</vt:lpstr>
      <vt:lpstr>Slide 33</vt:lpstr>
      <vt:lpstr>Degrees of Freedom/Phase rule</vt:lpstr>
      <vt:lpstr>Reversible Constant Temperature Process</vt:lpstr>
      <vt:lpstr>Reversible Constant Temperature Process</vt:lpstr>
      <vt:lpstr>Adiabatic Process (Q=0)</vt:lpstr>
      <vt:lpstr>Work done in a reversible adiabatic process</vt:lpstr>
      <vt:lpstr>Slide 39</vt:lpstr>
      <vt:lpstr>     OPEN SYSTEMS (FLOW SYSTEMS) </vt:lpstr>
      <vt:lpstr>Introduction</vt:lpstr>
      <vt:lpstr>Energy Balance Equation</vt:lpstr>
      <vt:lpstr>Slide 43</vt:lpstr>
      <vt:lpstr>For steady state, normal unidirectional and uniform flow, we have</vt:lpstr>
      <vt:lpstr>Slide 45</vt:lpstr>
      <vt:lpstr>Steady State flow Energy Equation is given as</vt:lpstr>
      <vt:lpstr>Slide 47</vt:lpstr>
      <vt:lpstr>Applications of the 1st Law:   Examples</vt:lpstr>
      <vt:lpstr>VOLUMETRIC PROPERTIES OF PURE FLUIDS</vt:lpstr>
      <vt:lpstr>Pure Substances (Introduction)</vt:lpstr>
      <vt:lpstr>Slide 51</vt:lpstr>
      <vt:lpstr>PVT Behaviour of pure substance</vt:lpstr>
      <vt:lpstr>PVT Surface</vt:lpstr>
      <vt:lpstr>Slide 54</vt:lpstr>
      <vt:lpstr>Slide 55</vt:lpstr>
      <vt:lpstr>Slide 56</vt:lpstr>
      <vt:lpstr>Slide 57</vt:lpstr>
      <vt:lpstr>Slide 58</vt:lpstr>
      <vt:lpstr>Slide 59</vt:lpstr>
      <vt:lpstr>Slide 60</vt:lpstr>
      <vt:lpstr>Slide 61</vt:lpstr>
      <vt:lpstr>Equation of state (Single phase region)</vt:lpstr>
      <vt:lpstr>Equation of state (Single phase)</vt:lpstr>
      <vt:lpstr>Viral Equation</vt:lpstr>
      <vt:lpstr>Slide 65</vt:lpstr>
      <vt:lpstr>Rubin/Webb Equation</vt:lpstr>
      <vt:lpstr>Slide 67</vt:lpstr>
      <vt:lpstr>Slide 68</vt:lpstr>
      <vt:lpstr>Second Law of Thermodynamics </vt:lpstr>
      <vt:lpstr>Limitations of the first law</vt:lpstr>
      <vt:lpstr>Statements of the second law</vt:lpstr>
      <vt:lpstr>Slide 72</vt:lpstr>
      <vt:lpstr>Some Definitions </vt:lpstr>
      <vt:lpstr>Heat (Thermal) Reservoir</vt:lpstr>
      <vt:lpstr>Work (Mechanical energy) Reservoir</vt:lpstr>
      <vt:lpstr>Slide 76</vt:lpstr>
      <vt:lpstr>Slide 77</vt:lpstr>
      <vt:lpstr>Slide 78</vt:lpstr>
      <vt:lpstr>Slide 79</vt:lpstr>
      <vt:lpstr>Slide 80</vt:lpstr>
      <vt:lpstr>Slide 81</vt:lpstr>
      <vt:lpstr>Slide 82</vt:lpstr>
      <vt:lpstr>Slide 83</vt:lpstr>
      <vt:lpstr>Slide 84</vt:lpstr>
      <vt:lpstr>Slide 85</vt:lpstr>
      <vt:lpstr>PMM </vt:lpstr>
      <vt:lpstr>PMM2</vt:lpstr>
      <vt:lpstr>The Carnot Cycle</vt:lpstr>
      <vt:lpstr>Slide 89</vt:lpstr>
      <vt:lpstr>Slide 90</vt:lpstr>
      <vt:lpstr>Slide 91</vt:lpstr>
      <vt:lpstr>Slide 92</vt:lpstr>
      <vt:lpstr>Efficiency of a reversible Heat Engine</vt:lpstr>
      <vt:lpstr>COP for reversible refrigerator</vt:lpstr>
      <vt:lpstr>Slide 95</vt:lpstr>
      <vt:lpstr>Entropy: A measure of Disorder</vt:lpstr>
      <vt:lpstr>Slide 97</vt:lpstr>
      <vt:lpstr>Slide 98</vt:lpstr>
      <vt:lpstr>Slide 99</vt:lpstr>
      <vt:lpstr>Slide 100</vt:lpstr>
      <vt:lpstr>Definition of Entropy</vt:lpstr>
      <vt:lpstr>Slide 102</vt:lpstr>
      <vt:lpstr>Slide 103</vt:lpstr>
      <vt:lpstr>Slide 104</vt:lpstr>
      <vt:lpstr>Slide 105</vt:lpstr>
      <vt:lpstr>Slide 106</vt:lpstr>
      <vt:lpstr>Slide 107</vt:lpstr>
      <vt:lpstr>Entropy change for closed system</vt:lpstr>
      <vt:lpstr>Entropy Change: Heating at Constant Volume</vt:lpstr>
      <vt:lpstr>Slide 110</vt:lpstr>
      <vt:lpstr>Slide 111</vt:lpstr>
      <vt:lpstr>Slide 112</vt:lpstr>
      <vt:lpstr>Slide 113</vt:lpstr>
      <vt:lpstr>Slide 114</vt:lpstr>
      <vt:lpstr>Slide 115</vt:lpstr>
      <vt:lpstr>Summary of Second Law (Highlights)</vt:lpstr>
      <vt:lpstr>Slide 117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ENGINEERING DESIGN AND ECONOMICS</dc:title>
  <dc:creator>ege</dc:creator>
  <cp:lastModifiedBy>JA</cp:lastModifiedBy>
  <cp:revision>139</cp:revision>
  <dcterms:created xsi:type="dcterms:W3CDTF">2009-02-17T20:45:14Z</dcterms:created>
  <dcterms:modified xsi:type="dcterms:W3CDTF">2017-11-15T08:00:24Z</dcterms:modified>
</cp:coreProperties>
</file>